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60" r:id="rId4"/>
    <p:sldId id="261" r:id="rId5"/>
    <p:sldId id="262" r:id="rId6"/>
    <p:sldId id="263" r:id="rId7"/>
    <p:sldId id="264" r:id="rId8"/>
    <p:sldId id="265" r:id="rId9"/>
    <p:sldId id="266" r:id="rId10"/>
    <p:sldId id="267" r:id="rId11"/>
  </p:sldIdLst>
  <p:sldSz cx="12192000" cy="6858000"/>
  <p:notesSz cx="6794500" cy="100076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varScale="1">
        <p:scale>
          <a:sx n="73" d="100"/>
          <a:sy n="73" d="100"/>
        </p:scale>
        <p:origin x="6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284" cy="50211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8644" y="1"/>
            <a:ext cx="2944284" cy="502118"/>
          </a:xfrm>
          <a:prstGeom prst="rect">
            <a:avLst/>
          </a:prstGeom>
        </p:spPr>
        <p:txBody>
          <a:bodyPr vert="horz" lIns="91440" tIns="45720" rIns="91440" bIns="45720" rtlCol="0"/>
          <a:lstStyle>
            <a:lvl1pPr algn="r">
              <a:defRPr sz="1200"/>
            </a:lvl1pPr>
          </a:lstStyle>
          <a:p>
            <a:fld id="{7611B637-28EF-4B2C-B8F1-B5F7B4F4747F}" type="datetimeFigureOut">
              <a:rPr lang="fr-FR" smtClean="0"/>
              <a:t>06/06/2018</a:t>
            </a:fld>
            <a:endParaRPr lang="fr-FR"/>
          </a:p>
        </p:txBody>
      </p:sp>
      <p:sp>
        <p:nvSpPr>
          <p:cNvPr id="4" name="Espace réservé de l'image des diapositives 3"/>
          <p:cNvSpPr>
            <a:spLocks noGrp="1" noRot="1" noChangeAspect="1"/>
          </p:cNvSpPr>
          <p:nvPr>
            <p:ph type="sldImg" idx="2"/>
          </p:nvPr>
        </p:nvSpPr>
        <p:spPr>
          <a:xfrm>
            <a:off x="396875" y="1250950"/>
            <a:ext cx="6000750" cy="33766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816158"/>
            <a:ext cx="5435600" cy="394049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05484"/>
            <a:ext cx="2944284" cy="50211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8644" y="9505484"/>
            <a:ext cx="2944284" cy="502117"/>
          </a:xfrm>
          <a:prstGeom prst="rect">
            <a:avLst/>
          </a:prstGeom>
        </p:spPr>
        <p:txBody>
          <a:bodyPr vert="horz" lIns="91440" tIns="45720" rIns="91440" bIns="45720" rtlCol="0" anchor="b"/>
          <a:lstStyle>
            <a:lvl1pPr algn="r">
              <a:defRPr sz="1200"/>
            </a:lvl1pPr>
          </a:lstStyle>
          <a:p>
            <a:fld id="{54EB36F1-EE1F-4586-88CB-79905D9F939A}" type="slidenum">
              <a:rPr lang="fr-FR" smtClean="0"/>
              <a:t>‹N°›</a:t>
            </a:fld>
            <a:endParaRPr lang="fr-FR"/>
          </a:p>
        </p:txBody>
      </p:sp>
    </p:spTree>
    <p:extLst>
      <p:ext uri="{BB962C8B-B14F-4D97-AF65-F5344CB8AC3E}">
        <p14:creationId xmlns:p14="http://schemas.microsoft.com/office/powerpoint/2010/main" val="4216681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fld id="{832D09E9-03EF-4DAC-88B1-1E2B17D8CA81}" type="slidenum">
              <a:rPr lang="fr-FR" smtClean="0"/>
              <a:t>1</a:t>
            </a:fld>
            <a:endParaRPr lang="fr-FR"/>
          </a:p>
        </p:txBody>
      </p:sp>
    </p:spTree>
    <p:extLst>
      <p:ext uri="{BB962C8B-B14F-4D97-AF65-F5344CB8AC3E}">
        <p14:creationId xmlns:p14="http://schemas.microsoft.com/office/powerpoint/2010/main" val="2467104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1458913"/>
            <a:ext cx="6527800" cy="3673475"/>
          </a:xfrm>
        </p:spPr>
      </p:sp>
      <p:sp>
        <p:nvSpPr>
          <p:cNvPr id="3" name="Notes Placeholder 2"/>
          <p:cNvSpPr>
            <a:spLocks noGrp="1"/>
          </p:cNvSpPr>
          <p:nvPr>
            <p:ph type="body" idx="1"/>
          </p:nvPr>
        </p:nvSpPr>
        <p:spPr>
          <a:xfrm>
            <a:off x="674575" y="5235899"/>
            <a:ext cx="5396595" cy="4283917"/>
          </a:xfrm>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10</a:t>
            </a:fld>
            <a:endParaRPr lang="fr-FR" dirty="0"/>
          </a:p>
        </p:txBody>
      </p:sp>
    </p:spTree>
    <p:extLst>
      <p:ext uri="{BB962C8B-B14F-4D97-AF65-F5344CB8AC3E}">
        <p14:creationId xmlns:p14="http://schemas.microsoft.com/office/powerpoint/2010/main" val="348525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2</a:t>
            </a:fld>
            <a:endParaRPr lang="fr-FR"/>
          </a:p>
        </p:txBody>
      </p:sp>
    </p:spTree>
    <p:extLst>
      <p:ext uri="{BB962C8B-B14F-4D97-AF65-F5344CB8AC3E}">
        <p14:creationId xmlns:p14="http://schemas.microsoft.com/office/powerpoint/2010/main" val="148667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3</a:t>
            </a:fld>
            <a:endParaRPr lang="fr-FR"/>
          </a:p>
        </p:txBody>
      </p:sp>
    </p:spTree>
    <p:extLst>
      <p:ext uri="{BB962C8B-B14F-4D97-AF65-F5344CB8AC3E}">
        <p14:creationId xmlns:p14="http://schemas.microsoft.com/office/powerpoint/2010/main" val="3292727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4</a:t>
            </a:fld>
            <a:endParaRPr lang="fr-FR"/>
          </a:p>
        </p:txBody>
      </p:sp>
    </p:spTree>
    <p:extLst>
      <p:ext uri="{BB962C8B-B14F-4D97-AF65-F5344CB8AC3E}">
        <p14:creationId xmlns:p14="http://schemas.microsoft.com/office/powerpoint/2010/main" val="3821517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5</a:t>
            </a:fld>
            <a:endParaRPr lang="fr-FR"/>
          </a:p>
        </p:txBody>
      </p:sp>
    </p:spTree>
    <p:extLst>
      <p:ext uri="{BB962C8B-B14F-4D97-AF65-F5344CB8AC3E}">
        <p14:creationId xmlns:p14="http://schemas.microsoft.com/office/powerpoint/2010/main" val="2032301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6</a:t>
            </a:fld>
            <a:endParaRPr lang="fr-FR"/>
          </a:p>
        </p:txBody>
      </p:sp>
    </p:spTree>
    <p:extLst>
      <p:ext uri="{BB962C8B-B14F-4D97-AF65-F5344CB8AC3E}">
        <p14:creationId xmlns:p14="http://schemas.microsoft.com/office/powerpoint/2010/main" val="169295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7</a:t>
            </a:fld>
            <a:endParaRPr lang="fr-FR"/>
          </a:p>
        </p:txBody>
      </p:sp>
    </p:spTree>
    <p:extLst>
      <p:ext uri="{BB962C8B-B14F-4D97-AF65-F5344CB8AC3E}">
        <p14:creationId xmlns:p14="http://schemas.microsoft.com/office/powerpoint/2010/main" val="1319619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8</a:t>
            </a:fld>
            <a:endParaRPr lang="fr-FR"/>
          </a:p>
        </p:txBody>
      </p:sp>
    </p:spTree>
    <p:extLst>
      <p:ext uri="{BB962C8B-B14F-4D97-AF65-F5344CB8AC3E}">
        <p14:creationId xmlns:p14="http://schemas.microsoft.com/office/powerpoint/2010/main" val="4176813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1458913"/>
            <a:ext cx="6527800" cy="3673475"/>
          </a:xfrm>
        </p:spPr>
      </p:sp>
      <p:sp>
        <p:nvSpPr>
          <p:cNvPr id="3" name="Notes Placeholder 2"/>
          <p:cNvSpPr>
            <a:spLocks noGrp="1"/>
          </p:cNvSpPr>
          <p:nvPr>
            <p:ph type="body" idx="1"/>
          </p:nvPr>
        </p:nvSpPr>
        <p:spPr>
          <a:xfrm>
            <a:off x="674575" y="5235899"/>
            <a:ext cx="5396595" cy="4283917"/>
          </a:xfrm>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9</a:t>
            </a:fld>
            <a:endParaRPr lang="fr-FR" dirty="0"/>
          </a:p>
        </p:txBody>
      </p:sp>
    </p:spTree>
    <p:extLst>
      <p:ext uri="{BB962C8B-B14F-4D97-AF65-F5344CB8AC3E}">
        <p14:creationId xmlns:p14="http://schemas.microsoft.com/office/powerpoint/2010/main" val="2771652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1F486C5-0B94-49C9-B6E6-C6B8BA9774E2}" type="datetimeFigureOut">
              <a:rPr lang="fr-FR" smtClean="0"/>
              <a:t>06/06/2018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209977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F486C5-0B94-49C9-B6E6-C6B8BA9774E2}" type="datetimeFigureOut">
              <a:rPr lang="fr-FR" smtClean="0"/>
              <a:t>06/06/2018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44353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F486C5-0B94-49C9-B6E6-C6B8BA9774E2}" type="datetimeFigureOut">
              <a:rPr lang="fr-FR" smtClean="0"/>
              <a:t>06/06/2018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289773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8381393" y="0"/>
            <a:ext cx="3810607"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ulim" panose="020B0600000101010101" pitchFamily="34" charset="-127"/>
              <a:ea typeface="Gulim" panose="020B0600000101010101" pitchFamily="34" charset="-127"/>
            </a:endParaRPr>
          </a:p>
          <a:p>
            <a:pPr algn="ctr"/>
            <a:r>
              <a:rPr lang="fr-FR" dirty="0">
                <a:latin typeface="Gulim" panose="020B0600000101010101" pitchFamily="34" charset="-127"/>
                <a:ea typeface="Gulim" panose="020B0600000101010101" pitchFamily="34" charset="-127"/>
              </a:rPr>
              <a:t>PARIS June7-8,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latin typeface="Gulim" panose="020B0600000101010101" pitchFamily="34" charset="-127"/>
                <a:ea typeface="Gulim" panose="020B0600000101010101" pitchFamily="34" charset="-127"/>
              </a:rPr>
              <a:t>The Next Tech Law Revolution</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381393"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4082" t="15658" r="14809" b="15597"/>
          <a:stretch/>
        </p:blipFill>
        <p:spPr>
          <a:xfrm>
            <a:off x="9337041" y="496957"/>
            <a:ext cx="1767840" cy="1717923"/>
          </a:xfrm>
          <a:prstGeom prst="rect">
            <a:avLst/>
          </a:prstGeom>
        </p:spPr>
      </p:pic>
    </p:spTree>
    <p:extLst>
      <p:ext uri="{BB962C8B-B14F-4D97-AF65-F5344CB8AC3E}">
        <p14:creationId xmlns:p14="http://schemas.microsoft.com/office/powerpoint/2010/main" val="2699867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061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591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3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717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7892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19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83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F486C5-0B94-49C9-B6E6-C6B8BA9774E2}" type="datetimeFigureOut">
              <a:rPr lang="fr-FR" smtClean="0"/>
              <a:t>06/06/2018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18065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984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95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1F486C5-0B94-49C9-B6E6-C6B8BA9774E2}" type="datetimeFigureOut">
              <a:rPr lang="fr-FR" smtClean="0"/>
              <a:t>06/06/2018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176421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F486C5-0B94-49C9-B6E6-C6B8BA9774E2}" type="datetimeFigureOut">
              <a:rPr lang="fr-FR" smtClean="0"/>
              <a:t>06/06/2018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9309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F486C5-0B94-49C9-B6E6-C6B8BA9774E2}" type="datetimeFigureOut">
              <a:rPr lang="fr-FR" smtClean="0"/>
              <a:t>06/06/2018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128269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1F486C5-0B94-49C9-B6E6-C6B8BA9774E2}" type="datetimeFigureOut">
              <a:rPr lang="fr-FR" smtClean="0"/>
              <a:t>06/06/2018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67050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F486C5-0B94-49C9-B6E6-C6B8BA9774E2}" type="datetimeFigureOut">
              <a:rPr lang="fr-FR" smtClean="0"/>
              <a:t>06/06/2018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3957238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1F486C5-0B94-49C9-B6E6-C6B8BA9774E2}" type="datetimeFigureOut">
              <a:rPr lang="fr-FR" smtClean="0"/>
              <a:t>06/06/2018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132082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1F486C5-0B94-49C9-B6E6-C6B8BA9774E2}" type="datetimeFigureOut">
              <a:rPr lang="fr-FR" smtClean="0"/>
              <a:t>06/06/2018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BC6BE5-8C88-4CE5-96C6-933D2D199269}" type="slidenum">
              <a:rPr lang="fr-FR" smtClean="0"/>
              <a:t>‹N°›</a:t>
            </a:fld>
            <a:endParaRPr lang="fr-FR"/>
          </a:p>
        </p:txBody>
      </p:sp>
    </p:spTree>
    <p:extLst>
      <p:ext uri="{BB962C8B-B14F-4D97-AF65-F5344CB8AC3E}">
        <p14:creationId xmlns:p14="http://schemas.microsoft.com/office/powerpoint/2010/main" val="177309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486C5-0B94-49C9-B6E6-C6B8BA9774E2}" type="datetimeFigureOut">
              <a:rPr lang="fr-FR" smtClean="0"/>
              <a:t>06/06/2018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C6BE5-8C88-4CE5-96C6-933D2D199269}" type="slidenum">
              <a:rPr lang="fr-FR" smtClean="0"/>
              <a:t>‹N°›</a:t>
            </a:fld>
            <a:endParaRPr lang="fr-FR"/>
          </a:p>
        </p:txBody>
      </p:sp>
    </p:spTree>
    <p:extLst>
      <p:ext uri="{BB962C8B-B14F-4D97-AF65-F5344CB8AC3E}">
        <p14:creationId xmlns:p14="http://schemas.microsoft.com/office/powerpoint/2010/main" val="2281099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8392160" y="4368799"/>
            <a:ext cx="3799840" cy="1442916"/>
          </a:xfrm>
          <a:prstGeom prst="rect">
            <a:avLst/>
          </a:prstGeom>
          <a:solidFill>
            <a:schemeClr val="bg1"/>
          </a:solidFill>
        </p:spPr>
        <p:txBody>
          <a:bodyPr/>
          <a:lstStyle/>
          <a:p>
            <a:pPr marL="0" indent="0" algn="ctr">
              <a:buNone/>
            </a:pP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Anne-Sophie Lampe</a:t>
            </a:r>
          </a:p>
          <a:p>
            <a:pPr marL="0" indent="0" algn="ctr">
              <a:buNone/>
            </a:pPr>
            <a:r>
              <a:rPr lang="en-US" sz="1600" dirty="0">
                <a:solidFill>
                  <a:srgbClr val="00B0F0"/>
                </a:solidFill>
              </a:rPr>
              <a:t>Counsel, Technologies – Media – IP</a:t>
            </a:r>
          </a:p>
          <a:p>
            <a:pPr marL="0" indent="0" algn="ctr">
              <a:buNone/>
            </a:pPr>
            <a:r>
              <a:rPr lang="en-US" sz="1600" dirty="0">
                <a:solidFill>
                  <a:srgbClr val="00B0F0"/>
                </a:solidFill>
              </a:rPr>
              <a:t>August Debouzy</a:t>
            </a: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p:txBody>
      </p:sp>
      <p:pic>
        <p:nvPicPr>
          <p:cNvPr id="2" name="Image 1"/>
          <p:cNvPicPr>
            <a:picLocks noChangeAspect="1"/>
          </p:cNvPicPr>
          <p:nvPr/>
        </p:nvPicPr>
        <p:blipFill>
          <a:blip r:embed="rId3"/>
          <a:stretch>
            <a:fillRect/>
          </a:stretch>
        </p:blipFill>
        <p:spPr>
          <a:xfrm>
            <a:off x="9581563" y="6165239"/>
            <a:ext cx="1638300" cy="295275"/>
          </a:xfrm>
          <a:prstGeom prst="rect">
            <a:avLst/>
          </a:prstGeom>
        </p:spPr>
      </p:pic>
    </p:spTree>
    <p:extLst>
      <p:ext uri="{BB962C8B-B14F-4D97-AF65-F5344CB8AC3E}">
        <p14:creationId xmlns:p14="http://schemas.microsoft.com/office/powerpoint/2010/main" val="904820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10</a:t>
            </a:fld>
            <a:endParaRPr lang="fr-FR"/>
          </a:p>
        </p:txBody>
      </p:sp>
      <p:sp>
        <p:nvSpPr>
          <p:cNvPr id="82" name="TextBox 5"/>
          <p:cNvSpPr txBox="1"/>
          <p:nvPr/>
        </p:nvSpPr>
        <p:spPr>
          <a:xfrm>
            <a:off x="838201" y="1288473"/>
            <a:ext cx="10515600" cy="4185761"/>
          </a:xfrm>
          <a:prstGeom prst="rect">
            <a:avLst/>
          </a:prstGeom>
          <a:noFill/>
        </p:spPr>
        <p:txBody>
          <a:bodyPr wrap="square" rtlCol="0">
            <a:spAutoFit/>
          </a:bodyPr>
          <a:lstStyle/>
          <a:p>
            <a:pPr marL="285750" indent="-285750">
              <a:buFont typeface="Wingdings" panose="05000000000000000000" pitchFamily="2" charset="2"/>
              <a:buChar char="§"/>
            </a:pPr>
            <a:endParaRPr lang="fr-FR" b="1">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b="1">
                <a:latin typeface="Gulim" panose="020B0600000101010101" pitchFamily="34" charset="-127"/>
                <a:ea typeface="Gulim" panose="020B0600000101010101" pitchFamily="34" charset="-127"/>
              </a:rPr>
              <a:t>Alors </a:t>
            </a:r>
            <a:r>
              <a:rPr lang="fr-FR" b="1" dirty="0">
                <a:latin typeface="Gulim" panose="020B0600000101010101" pitchFamily="34" charset="-127"/>
                <a:ea typeface="Gulim" panose="020B0600000101010101" pitchFamily="34" charset="-127"/>
              </a:rPr>
              <a:t>que les dommages causés par le commerce en ligne illicite peuvent être graves et conséquents, les parties doivent faire face à des obstacles inhérents à internet pour lutter efficacement contre le commerce illicite, et notamment : </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identifier la personne responsable</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obtenir l’assistance des intermédiaires (plateformes hébergeant les offres illicites, hébergeurs des sites illicites, fournisseurs d’accès internet, etc.)</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prendre conscience du contexte international et de ses implications (quelle est la juridiction compétente ? quelle est la loi applicable ? la décision recherchée a-t-elle une chance d’être exécutée ?)</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besoin de prendre en considération le fait que les potentielles actions peuvent être longues et coûteuses, sans garantie d’efficacité</a:t>
            </a:r>
          </a:p>
          <a:p>
            <a:pPr lvl="1"/>
            <a:r>
              <a:rPr lang="fr-FR" sz="1500" dirty="0">
                <a:latin typeface="Gulim" panose="020B0600000101010101" pitchFamily="34" charset="-127"/>
                <a:ea typeface="Gulim" panose="020B0600000101010101" pitchFamily="34" charset="-127"/>
              </a:rPr>
              <a:t>(…)</a:t>
            </a:r>
          </a:p>
          <a:p>
            <a:pPr marL="742950" lvl="1" indent="-285750">
              <a:buFont typeface="Wingdings" panose="05000000000000000000" pitchFamily="2" charset="2"/>
              <a:buChar char="§"/>
            </a:pPr>
            <a:endParaRPr lang="en-GB" sz="1500" dirty="0">
              <a:latin typeface="Gulim" panose="020B0600000101010101" pitchFamily="34" charset="-127"/>
              <a:ea typeface="Gulim" panose="020B0600000101010101" pitchFamily="34" charset="-127"/>
            </a:endParaRPr>
          </a:p>
        </p:txBody>
      </p:sp>
      <p:sp>
        <p:nvSpPr>
          <p:cNvPr id="7" name="Titre 7">
            <a:extLst>
              <a:ext uri="{FF2B5EF4-FFF2-40B4-BE49-F238E27FC236}">
                <a16:creationId xmlns:a16="http://schemas.microsoft.com/office/drawing/2014/main" id="{1599F9A1-B5E4-4203-9043-B395AA1804E8}"/>
              </a:ext>
            </a:extLst>
          </p:cNvPr>
          <p:cNvSpPr txBox="1">
            <a:spLocks noGrp="1"/>
          </p:cNvSpPr>
          <p:nvPr>
            <p:ph type="title"/>
          </p:nvPr>
        </p:nvSpPr>
        <p:spPr>
          <a:xfrm>
            <a:off x="838200" y="424656"/>
            <a:ext cx="10515600" cy="803275"/>
          </a:xfrm>
          <a:prstGeom prst="rect">
            <a:avLst/>
          </a:prstGeom>
        </p:spPr>
        <p:txBody>
          <a:bodyPr>
            <a:no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3. Essor du commerce en ligne illicite et limites du cadre légal existant </a:t>
            </a:r>
          </a:p>
        </p:txBody>
      </p:sp>
    </p:spTree>
    <p:extLst>
      <p:ext uri="{BB962C8B-B14F-4D97-AF65-F5344CB8AC3E}">
        <p14:creationId xmlns:p14="http://schemas.microsoft.com/office/powerpoint/2010/main" val="224475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219005" cy="4351338"/>
          </a:xfrm>
          <a:prstGeom prst="rect">
            <a:avLst/>
          </a:prstGeom>
        </p:spPr>
        <p:txBody>
          <a:bodyPr>
            <a:normAutofit/>
          </a:bodyPr>
          <a:lstStyle/>
          <a:p>
            <a:pPr marL="0" indent="0">
              <a:buNone/>
            </a:pPr>
            <a:r>
              <a:rPr lang="fr-FR" sz="2000" b="1" u="sng" dirty="0">
                <a:latin typeface="Gulim" panose="020B0600000101010101" pitchFamily="34" charset="-127"/>
                <a:ea typeface="Gulim" panose="020B0600000101010101" pitchFamily="34" charset="-127"/>
              </a:rPr>
              <a:t>SOMMAIRE</a:t>
            </a:r>
          </a:p>
          <a:p>
            <a:pPr marL="0" indent="0">
              <a:buNone/>
            </a:pPr>
            <a:endParaRPr lang="fr-FR" sz="2000" b="1" u="sng" dirty="0">
              <a:latin typeface="Gulim" panose="020B0600000101010101" pitchFamily="34" charset="-127"/>
              <a:ea typeface="Gulim" panose="020B0600000101010101" pitchFamily="34" charset="-127"/>
            </a:endParaRPr>
          </a:p>
          <a:p>
            <a:pPr marL="457200" indent="-457200">
              <a:buAutoNum type="arabicPeriod"/>
            </a:pPr>
            <a:r>
              <a:rPr lang="fr-FR" sz="2000" dirty="0">
                <a:latin typeface="Gulim" panose="020B0600000101010101" pitchFamily="34" charset="-127"/>
                <a:ea typeface="Gulim" panose="020B0600000101010101" pitchFamily="34" charset="-127"/>
              </a:rPr>
              <a:t>Nouvelles formes de commerce en ligne et nouveau cadre règlementaire – </a:t>
            </a:r>
            <a:r>
              <a:rPr lang="fr-FR" sz="1600" dirty="0">
                <a:latin typeface="Gulim" panose="020B0600000101010101" pitchFamily="34" charset="-127"/>
                <a:ea typeface="Gulim" panose="020B0600000101010101" pitchFamily="34" charset="-127"/>
              </a:rPr>
              <a:t>Focus sur le cadre des plateformes au regard du droit de l’UE et du droit français</a:t>
            </a:r>
          </a:p>
          <a:p>
            <a:pPr marL="457200" indent="-457200">
              <a:buAutoNum type="arabicPeriod"/>
            </a:pPr>
            <a:r>
              <a:rPr lang="fr-FR" sz="2000" dirty="0" err="1">
                <a:latin typeface="Gulim" panose="020B0600000101010101" pitchFamily="34" charset="-127"/>
                <a:ea typeface="Gulim" panose="020B0600000101010101" pitchFamily="34" charset="-127"/>
              </a:rPr>
              <a:t>Marketplaces</a:t>
            </a:r>
            <a:r>
              <a:rPr lang="fr-FR" sz="2000" dirty="0">
                <a:latin typeface="Gulim" panose="020B0600000101010101" pitchFamily="34" charset="-127"/>
                <a:ea typeface="Gulim" panose="020B0600000101010101" pitchFamily="34" charset="-127"/>
              </a:rPr>
              <a:t> et réseaux de distribution sélective : l’arrêt Coty de la CJUE</a:t>
            </a:r>
          </a:p>
          <a:p>
            <a:pPr marL="457200" indent="-457200">
              <a:buAutoNum type="arabicPeriod"/>
            </a:pPr>
            <a:r>
              <a:rPr lang="fr-FR" sz="2000" dirty="0">
                <a:latin typeface="Gulim" panose="020B0600000101010101" pitchFamily="34" charset="-127"/>
                <a:ea typeface="Gulim" panose="020B0600000101010101" pitchFamily="34" charset="-127"/>
              </a:rPr>
              <a:t>Essor du commerce en ligne illicite et limites du cadre légal existant </a:t>
            </a: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2</a:t>
            </a:fld>
            <a:endParaRPr lang="fr-FR" dirty="0"/>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E-commerce et cadre juridique</a:t>
            </a:r>
          </a:p>
        </p:txBody>
      </p:sp>
    </p:spTree>
    <p:extLst>
      <p:ext uri="{BB962C8B-B14F-4D97-AF65-F5344CB8AC3E}">
        <p14:creationId xmlns:p14="http://schemas.microsoft.com/office/powerpoint/2010/main" val="259451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3</a:t>
            </a:fld>
            <a:endParaRPr lang="fr-FR"/>
          </a:p>
        </p:txBody>
      </p:sp>
      <p:sp>
        <p:nvSpPr>
          <p:cNvPr id="7" name="TextBox 5"/>
          <p:cNvSpPr txBox="1"/>
          <p:nvPr/>
        </p:nvSpPr>
        <p:spPr>
          <a:xfrm>
            <a:off x="838200" y="1288473"/>
            <a:ext cx="10515600" cy="3970318"/>
          </a:xfrm>
          <a:prstGeom prst="rect">
            <a:avLst/>
          </a:prstGeom>
          <a:noFill/>
        </p:spPr>
        <p:txBody>
          <a:bodyPr wrap="square" rtlCol="0">
            <a:spAutoFit/>
          </a:bodyPr>
          <a:lstStyle/>
          <a:p>
            <a:endParaRPr lang="fr-FR" b="1" dirty="0">
              <a:latin typeface="Gulim" panose="020B0600000101010101" pitchFamily="34" charset="-127"/>
              <a:ea typeface="Gulim" panose="020B0600000101010101" pitchFamily="34" charset="-127"/>
            </a:endParaRPr>
          </a:p>
          <a:p>
            <a:pPr marL="342900" indent="-342900">
              <a:buFont typeface="Wingdings" panose="05000000000000000000" pitchFamily="2" charset="2"/>
              <a:buChar char="§"/>
            </a:pPr>
            <a:r>
              <a:rPr lang="fr-FR" dirty="0">
                <a:latin typeface="Gulim" panose="020B0600000101010101" pitchFamily="34" charset="-127"/>
                <a:ea typeface="Gulim" panose="020B0600000101010101" pitchFamily="34" charset="-127"/>
              </a:rPr>
              <a:t>Multiplication et évolution des acteurs du commerce en ligne :</a:t>
            </a:r>
          </a:p>
          <a:p>
            <a:pPr marL="742950" lvl="1"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les marques créant leur propre site internet pour vendre leur produits et/ou services</a:t>
            </a:r>
          </a:p>
          <a:p>
            <a:pPr marL="742950" lvl="1"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les </a:t>
            </a:r>
            <a:r>
              <a:rPr lang="fr-FR" dirty="0" err="1">
                <a:latin typeface="Gulim" panose="020B0600000101010101" pitchFamily="34" charset="-127"/>
                <a:ea typeface="Gulim" panose="020B0600000101010101" pitchFamily="34" charset="-127"/>
              </a:rPr>
              <a:t>marketplaces</a:t>
            </a:r>
            <a:r>
              <a:rPr lang="fr-FR" dirty="0">
                <a:latin typeface="Gulim" panose="020B0600000101010101" pitchFamily="34" charset="-127"/>
                <a:ea typeface="Gulim" panose="020B0600000101010101" pitchFamily="34" charset="-127"/>
              </a:rPr>
              <a:t> </a:t>
            </a:r>
          </a:p>
          <a:p>
            <a:pPr marL="742950" lvl="1"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les plateformes collaboratives</a:t>
            </a:r>
          </a:p>
          <a:p>
            <a:pPr marL="742950" lvl="1"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les comparateurs de prix en ligne, etc.</a:t>
            </a:r>
          </a:p>
          <a:p>
            <a:pPr marL="742950" lvl="1" indent="-285750">
              <a:buFont typeface="Wingdings" panose="05000000000000000000" pitchFamily="2" charset="2"/>
              <a:buChar char="§"/>
            </a:pPr>
            <a:endParaRPr lang="fr-FR"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Les évolutions du paysage du commerce en ligne conduisent à modifier le cadre réglementaire existant </a:t>
            </a:r>
          </a:p>
          <a:p>
            <a:pPr marL="285750" indent="-285750">
              <a:buFont typeface="Wingdings" panose="05000000000000000000" pitchFamily="2" charset="2"/>
              <a:buChar char="§"/>
            </a:pPr>
            <a:endParaRPr lang="fr-FR" dirty="0">
              <a:latin typeface="Gulim" panose="020B0600000101010101" pitchFamily="34" charset="-127"/>
              <a:ea typeface="Gulim" panose="020B0600000101010101" pitchFamily="34" charset="-127"/>
            </a:endParaRPr>
          </a:p>
          <a:p>
            <a:pPr marL="742950" lvl="1" indent="-285750">
              <a:buFont typeface="Arial" panose="020B0604020202020204" pitchFamily="34" charset="0"/>
              <a:buChar char="•"/>
            </a:pPr>
            <a:endParaRPr lang="fr-FR" dirty="0">
              <a:latin typeface="Gulim" panose="020B0600000101010101" pitchFamily="34" charset="-127"/>
              <a:ea typeface="Gulim" panose="020B0600000101010101" pitchFamily="34" charset="-127"/>
            </a:endParaRPr>
          </a:p>
          <a:p>
            <a:endParaRPr lang="fr-FR" dirty="0">
              <a:latin typeface="Gulim" panose="020B0600000101010101" pitchFamily="34" charset="-127"/>
              <a:ea typeface="Gulim" panose="020B0600000101010101" pitchFamily="34" charset="-127"/>
            </a:endParaRPr>
          </a:p>
          <a:p>
            <a:pPr marL="285750" indent="-285750">
              <a:buFont typeface="Arial" panose="020B0604020202020204" pitchFamily="34" charset="0"/>
              <a:buChar char="•"/>
            </a:pPr>
            <a:endParaRPr lang="fr-FR" dirty="0">
              <a:latin typeface="Gulim" panose="020B0600000101010101" pitchFamily="34" charset="-127"/>
              <a:ea typeface="Gulim" panose="020B0600000101010101" pitchFamily="34" charset="-127"/>
            </a:endParaRPr>
          </a:p>
          <a:p>
            <a:pPr marL="285750" indent="-285750">
              <a:buFont typeface="Arial" panose="020B0604020202020204" pitchFamily="34" charset="0"/>
              <a:buChar char="•"/>
            </a:pPr>
            <a:endParaRPr lang="fr-FR" dirty="0">
              <a:latin typeface="Gulim" panose="020B0600000101010101" pitchFamily="34" charset="-127"/>
              <a:ea typeface="Gulim" panose="020B0600000101010101" pitchFamily="34" charset="-127"/>
            </a:endParaRPr>
          </a:p>
        </p:txBody>
      </p:sp>
      <p:sp>
        <p:nvSpPr>
          <p:cNvPr id="8" name="Titre 7">
            <a:extLst>
              <a:ext uri="{FF2B5EF4-FFF2-40B4-BE49-F238E27FC236}">
                <a16:creationId xmlns:a16="http://schemas.microsoft.com/office/drawing/2014/main" id="{1599F9A1-B5E4-4203-9043-B395AA1804E8}"/>
              </a:ext>
            </a:extLst>
          </p:cNvPr>
          <p:cNvSpPr txBox="1">
            <a:spLocks/>
          </p:cNvSpPr>
          <p:nvPr/>
        </p:nvSpPr>
        <p:spPr>
          <a:xfrm>
            <a:off x="838200" y="424656"/>
            <a:ext cx="10515600" cy="803275"/>
          </a:xfrm>
          <a:prstGeom prst="rect">
            <a:avLst/>
          </a:prstGeom>
        </p:spPr>
        <p:txBody>
          <a:bodyPr>
            <a:norm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1. Nouvelles formes de commerce en ligne et nouveau cadre règlementaire </a:t>
            </a:r>
          </a:p>
        </p:txBody>
      </p:sp>
    </p:spTree>
    <p:extLst>
      <p:ext uri="{BB962C8B-B14F-4D97-AF65-F5344CB8AC3E}">
        <p14:creationId xmlns:p14="http://schemas.microsoft.com/office/powerpoint/2010/main" val="3512277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4</a:t>
            </a:fld>
            <a:endParaRPr lang="fr-FR"/>
          </a:p>
        </p:txBody>
      </p:sp>
      <p:sp>
        <p:nvSpPr>
          <p:cNvPr id="7" name="TextBox 5"/>
          <p:cNvSpPr txBox="1"/>
          <p:nvPr/>
        </p:nvSpPr>
        <p:spPr>
          <a:xfrm>
            <a:off x="838200" y="1297101"/>
            <a:ext cx="10515600" cy="4909036"/>
          </a:xfrm>
          <a:prstGeom prst="rect">
            <a:avLst/>
          </a:prstGeom>
          <a:noFill/>
        </p:spPr>
        <p:txBody>
          <a:bodyPr wrap="square" rtlCol="0">
            <a:spAutoFit/>
          </a:bodyPr>
          <a:lstStyle/>
          <a:p>
            <a:r>
              <a:rPr lang="fr-FR" sz="1600" b="1" u="sng" dirty="0">
                <a:solidFill>
                  <a:schemeClr val="accent1"/>
                </a:solidFill>
                <a:latin typeface="Gulim" panose="020B0600000101010101" pitchFamily="34" charset="-127"/>
                <a:ea typeface="Gulim" panose="020B0600000101010101" pitchFamily="34" charset="-127"/>
              </a:rPr>
              <a:t>Focus sur les plateformes</a:t>
            </a:r>
          </a:p>
          <a:p>
            <a:pPr>
              <a:spcBef>
                <a:spcPts val="600"/>
              </a:spcBef>
            </a:pPr>
            <a:r>
              <a:rPr lang="fr-FR" sz="1400" b="1" u="sng" dirty="0">
                <a:latin typeface="Gulim" panose="020B0600000101010101" pitchFamily="34" charset="-127"/>
                <a:ea typeface="Gulim" panose="020B0600000101010101" pitchFamily="34" charset="-127"/>
              </a:rPr>
              <a:t>Au regard du droit de l’UE</a:t>
            </a:r>
          </a:p>
          <a:p>
            <a:pPr marL="285750" indent="-285750">
              <a:buFont typeface="Wingdings" panose="05000000000000000000" pitchFamily="2" charset="2"/>
              <a:buChar char="§"/>
            </a:pPr>
            <a:endParaRPr lang="fr-FR" sz="1400" b="1"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400" b="1" dirty="0">
                <a:solidFill>
                  <a:schemeClr val="accent1"/>
                </a:solidFill>
                <a:latin typeface="Gulim" panose="020B0600000101010101" pitchFamily="34" charset="-127"/>
                <a:ea typeface="Gulim" panose="020B0600000101010101" pitchFamily="34" charset="-127"/>
              </a:rPr>
              <a:t>En 2016 </a:t>
            </a:r>
            <a:r>
              <a:rPr lang="fr-FR" sz="1400" dirty="0">
                <a:solidFill>
                  <a:srgbClr val="0070C0"/>
                </a:solidFill>
                <a:latin typeface="Gulim" panose="020B0600000101010101" pitchFamily="34" charset="-127"/>
                <a:ea typeface="Gulim" panose="020B0600000101010101" pitchFamily="34" charset="-127"/>
              </a:rPr>
              <a:t>:</a:t>
            </a:r>
          </a:p>
          <a:p>
            <a:pPr marL="742950" lvl="1"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promotion de </a:t>
            </a:r>
            <a:r>
              <a:rPr lang="fr-FR" sz="1400" b="1" dirty="0">
                <a:latin typeface="Gulim" panose="020B0600000101010101" pitchFamily="34" charset="-127"/>
                <a:ea typeface="Gulim" panose="020B0600000101010101" pitchFamily="34" charset="-127"/>
              </a:rPr>
              <a:t>l’</a:t>
            </a:r>
            <a:r>
              <a:rPr lang="fr-FR" sz="1400" b="1" dirty="0" err="1">
                <a:latin typeface="Gulim" panose="020B0600000101010101" pitchFamily="34" charset="-127"/>
                <a:ea typeface="Gulim" panose="020B0600000101010101" pitchFamily="34" charset="-127"/>
              </a:rPr>
              <a:t>auto-régulation</a:t>
            </a:r>
            <a:r>
              <a:rPr lang="fr-FR" sz="1400" b="1" dirty="0">
                <a:latin typeface="Gulim" panose="020B0600000101010101" pitchFamily="34" charset="-127"/>
                <a:ea typeface="Gulim" panose="020B0600000101010101" pitchFamily="34" charset="-127"/>
              </a:rPr>
              <a:t> et de la </a:t>
            </a:r>
            <a:r>
              <a:rPr lang="fr-FR" sz="1400" b="1" dirty="0" err="1">
                <a:latin typeface="Gulim" panose="020B0600000101010101" pitchFamily="34" charset="-127"/>
                <a:ea typeface="Gulim" panose="020B0600000101010101" pitchFamily="34" charset="-127"/>
              </a:rPr>
              <a:t>co</a:t>
            </a:r>
            <a:r>
              <a:rPr lang="fr-FR" sz="1400" b="1" dirty="0">
                <a:latin typeface="Gulim" panose="020B0600000101010101" pitchFamily="34" charset="-127"/>
                <a:ea typeface="Gulim" panose="020B0600000101010101" pitchFamily="34" charset="-127"/>
              </a:rPr>
              <a:t>-régulation </a:t>
            </a:r>
            <a:r>
              <a:rPr lang="fr-FR" sz="1400" dirty="0">
                <a:latin typeface="Gulim" panose="020B0600000101010101" pitchFamily="34" charset="-127"/>
                <a:ea typeface="Gulim" panose="020B0600000101010101" pitchFamily="34" charset="-127"/>
              </a:rPr>
              <a:t>afin de permettre le développement d’écosystèmes de plateforme solides </a:t>
            </a:r>
            <a:r>
              <a:rPr lang="fr-FR" sz="1200" dirty="0">
                <a:latin typeface="Gulim" panose="020B0600000101010101" pitchFamily="34" charset="-127"/>
                <a:ea typeface="Gulim" panose="020B0600000101010101" pitchFamily="34" charset="-127"/>
              </a:rPr>
              <a:t>(Communication de la Commission, </a:t>
            </a:r>
            <a:r>
              <a:rPr lang="fr-FR" sz="1200" i="1" dirty="0">
                <a:latin typeface="Gulim" panose="020B0600000101010101" pitchFamily="34" charset="-127"/>
                <a:ea typeface="Gulim" panose="020B0600000101010101" pitchFamily="34" charset="-127"/>
              </a:rPr>
              <a:t>Les plateformes en ligne et le marché unique numérique –</a:t>
            </a:r>
            <a:r>
              <a:rPr lang="fr-FR" sz="1200" dirty="0">
                <a:latin typeface="Gulim" panose="020B0600000101010101" pitchFamily="34" charset="-127"/>
                <a:ea typeface="Gulim" panose="020B0600000101010101" pitchFamily="34" charset="-127"/>
              </a:rPr>
              <a:t> 25 mai 2016)</a:t>
            </a:r>
          </a:p>
          <a:p>
            <a:pPr marL="742950" lvl="1" indent="-285750">
              <a:buFont typeface="Wingdings" panose="05000000000000000000" pitchFamily="2" charset="2"/>
              <a:buChar char="§"/>
            </a:pPr>
            <a:endParaRPr lang="fr-FR" sz="1400" dirty="0">
              <a:latin typeface="Gulim" panose="020B0600000101010101" pitchFamily="34" charset="-127"/>
              <a:ea typeface="Gulim" panose="020B0600000101010101" pitchFamily="34" charset="-127"/>
            </a:endParaRPr>
          </a:p>
          <a:p>
            <a:pPr marL="742950" lvl="1"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définition de l’</a:t>
            </a:r>
            <a:r>
              <a:rPr lang="fr-FR" sz="1400" b="1" dirty="0">
                <a:latin typeface="Gulim" panose="020B0600000101010101" pitchFamily="34" charset="-127"/>
                <a:ea typeface="Gulim" panose="020B0600000101010101" pitchFamily="34" charset="-127"/>
              </a:rPr>
              <a:t> « économie collaborative » </a:t>
            </a:r>
            <a:r>
              <a:rPr lang="fr-FR" sz="1400" dirty="0">
                <a:latin typeface="Gulim" panose="020B0600000101010101" pitchFamily="34" charset="-127"/>
                <a:ea typeface="Gulim" panose="020B0600000101010101" pitchFamily="34" charset="-127"/>
              </a:rPr>
              <a:t>:</a:t>
            </a:r>
          </a:p>
          <a:p>
            <a:pPr lvl="1"/>
            <a:r>
              <a:rPr lang="fr-FR" sz="1400" dirty="0">
                <a:latin typeface="Gulim" panose="020B0600000101010101" pitchFamily="34" charset="-127"/>
                <a:ea typeface="Gulim" panose="020B0600000101010101" pitchFamily="34" charset="-127"/>
              </a:rPr>
              <a:t>     « modèles économiques où des plateformes collaboratives qui créent un marché ouvert pour l’utilisation  </a:t>
            </a:r>
          </a:p>
          <a:p>
            <a:pPr lvl="1"/>
            <a:r>
              <a:rPr lang="fr-FR" sz="1400" dirty="0">
                <a:latin typeface="Gulim" panose="020B0600000101010101" pitchFamily="34" charset="-127"/>
                <a:ea typeface="Gulim" panose="020B0600000101010101" pitchFamily="34" charset="-127"/>
              </a:rPr>
              <a:t>      temporaire de biens et de services souvent produits ou fournis par des personnes privées facilitent des  </a:t>
            </a:r>
          </a:p>
          <a:p>
            <a:pPr lvl="1"/>
            <a:r>
              <a:rPr lang="fr-FR" sz="1400" dirty="0">
                <a:latin typeface="Gulim" panose="020B0600000101010101" pitchFamily="34" charset="-127"/>
                <a:ea typeface="Gulim" panose="020B0600000101010101" pitchFamily="34" charset="-127"/>
              </a:rPr>
              <a:t>      activités. L'économie collaborative fait intervenir trois catégories d'acteurs :  </a:t>
            </a:r>
          </a:p>
          <a:p>
            <a:pPr marL="1200150" lvl="2"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(i) des  </a:t>
            </a:r>
            <a:r>
              <a:rPr lang="fr-FR" sz="1400" b="1" dirty="0">
                <a:latin typeface="Gulim" panose="020B0600000101010101" pitchFamily="34" charset="-127"/>
                <a:ea typeface="Gulim" panose="020B0600000101010101" pitchFamily="34" charset="-127"/>
              </a:rPr>
              <a:t>prestataires  de  services</a:t>
            </a:r>
            <a:r>
              <a:rPr lang="fr-FR" sz="1400" dirty="0">
                <a:latin typeface="Gulim" panose="020B0600000101010101" pitchFamily="34" charset="-127"/>
                <a:ea typeface="Gulim" panose="020B0600000101010101" pitchFamily="34" charset="-127"/>
              </a:rPr>
              <a:t>, qui partagent des actifs, des ressources, du temps et/ou des compétences — il peut s'agir de personnes privées qui proposent des services sur une base occasionnelle  (« pairs ») ou des prestataires de services qui interviennent à titre professionnel (« prestataires de services professionnels ») ; </a:t>
            </a:r>
          </a:p>
          <a:p>
            <a:pPr marL="1200150" lvl="2"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(ii) des </a:t>
            </a:r>
            <a:r>
              <a:rPr lang="fr-FR" sz="1400" b="1" dirty="0">
                <a:latin typeface="Gulim" panose="020B0600000101010101" pitchFamily="34" charset="-127"/>
                <a:ea typeface="Gulim" panose="020B0600000101010101" pitchFamily="34" charset="-127"/>
              </a:rPr>
              <a:t>utilisateurs</a:t>
            </a:r>
            <a:r>
              <a:rPr lang="fr-FR" sz="1400" dirty="0">
                <a:latin typeface="Gulim" panose="020B0600000101010101" pitchFamily="34" charset="-127"/>
                <a:ea typeface="Gulim" panose="020B0600000101010101" pitchFamily="34" charset="-127"/>
              </a:rPr>
              <a:t> de ces services ; </a:t>
            </a:r>
          </a:p>
          <a:p>
            <a:pPr marL="1200150" lvl="2"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(iii) les </a:t>
            </a:r>
            <a:r>
              <a:rPr lang="fr-FR" sz="1400" b="1" dirty="0">
                <a:latin typeface="Gulim" panose="020B0600000101010101" pitchFamily="34" charset="-127"/>
                <a:ea typeface="Gulim" panose="020B0600000101010101" pitchFamily="34" charset="-127"/>
              </a:rPr>
              <a:t>intermédiaires</a:t>
            </a:r>
            <a:r>
              <a:rPr lang="fr-FR" sz="1400" dirty="0">
                <a:latin typeface="Gulim" panose="020B0600000101010101" pitchFamily="34" charset="-127"/>
                <a:ea typeface="Gulim" panose="020B0600000101010101" pitchFamily="34" charset="-127"/>
              </a:rPr>
              <a:t> qui mettent en relation — via une plateforme en ligne — les prestataires et les utilisateurs et qui facilitent les transactions entre eux (« plateformes collaboratives »). »</a:t>
            </a:r>
          </a:p>
          <a:p>
            <a:pPr marL="1200150" lvl="2" indent="-285750">
              <a:buFont typeface="Wingdings" panose="05000000000000000000" pitchFamily="2" charset="2"/>
              <a:buChar char="§"/>
            </a:pPr>
            <a:endParaRPr lang="fr-FR" sz="1400" dirty="0">
              <a:latin typeface="Gulim" panose="020B0600000101010101" pitchFamily="34" charset="-127"/>
              <a:ea typeface="Gulim" panose="020B0600000101010101" pitchFamily="34" charset="-127"/>
            </a:endParaRPr>
          </a:p>
          <a:p>
            <a:pPr marL="742950" lvl="1"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publication </a:t>
            </a:r>
            <a:r>
              <a:rPr lang="fr-FR" sz="1400" b="1" dirty="0">
                <a:latin typeface="Gulim" panose="020B0600000101010101" pitchFamily="34" charset="-127"/>
                <a:ea typeface="Gulim" panose="020B0600000101010101" pitchFamily="34" charset="-127"/>
              </a:rPr>
              <a:t>d’orientations juridiques et stratégiques non contraignantes afin d’assurer le développement équilibré et durable de l’économie collaborative </a:t>
            </a:r>
            <a:r>
              <a:rPr lang="fr-FR" sz="1200" dirty="0">
                <a:latin typeface="Gulim" panose="020B0600000101010101" pitchFamily="34" charset="-127"/>
                <a:ea typeface="Gulim" panose="020B0600000101010101" pitchFamily="34" charset="-127"/>
              </a:rPr>
              <a:t>(Communication de la Commission, </a:t>
            </a:r>
            <a:r>
              <a:rPr lang="fr-FR" sz="1200" i="1" dirty="0">
                <a:latin typeface="Gulim" panose="020B0600000101010101" pitchFamily="34" charset="-127"/>
                <a:ea typeface="Gulim" panose="020B0600000101010101" pitchFamily="34" charset="-127"/>
              </a:rPr>
              <a:t>Un agenda européen pour l'économie collaborative </a:t>
            </a:r>
            <a:r>
              <a:rPr lang="fr-FR" sz="1200" dirty="0">
                <a:latin typeface="Gulim" panose="020B0600000101010101" pitchFamily="34" charset="-127"/>
                <a:ea typeface="Gulim" panose="020B0600000101010101" pitchFamily="34" charset="-127"/>
              </a:rPr>
              <a:t>– 2 juin 2016)</a:t>
            </a:r>
          </a:p>
        </p:txBody>
      </p:sp>
      <p:sp>
        <p:nvSpPr>
          <p:cNvPr id="9" name="Titre 7">
            <a:extLst>
              <a:ext uri="{FF2B5EF4-FFF2-40B4-BE49-F238E27FC236}">
                <a16:creationId xmlns:a16="http://schemas.microsoft.com/office/drawing/2014/main" id="{1599F9A1-B5E4-4203-9043-B395AA1804E8}"/>
              </a:ext>
            </a:extLst>
          </p:cNvPr>
          <p:cNvSpPr txBox="1">
            <a:spLocks noGrp="1"/>
          </p:cNvSpPr>
          <p:nvPr>
            <p:ph type="title"/>
          </p:nvPr>
        </p:nvSpPr>
        <p:spPr>
          <a:prstGeom prst="rect">
            <a:avLst/>
          </a:prstGeom>
        </p:spPr>
        <p:txBody>
          <a:bodyPr>
            <a:no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1. Nouvelles formes de commerce en ligne et nouveau cadre règlementaire </a:t>
            </a:r>
          </a:p>
        </p:txBody>
      </p:sp>
    </p:spTree>
    <p:extLst>
      <p:ext uri="{BB962C8B-B14F-4D97-AF65-F5344CB8AC3E}">
        <p14:creationId xmlns:p14="http://schemas.microsoft.com/office/powerpoint/2010/main" val="217179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5</a:t>
            </a:fld>
            <a:endParaRPr lang="fr-FR"/>
          </a:p>
        </p:txBody>
      </p:sp>
      <p:sp>
        <p:nvSpPr>
          <p:cNvPr id="7" name="TextBox 5"/>
          <p:cNvSpPr txBox="1"/>
          <p:nvPr/>
        </p:nvSpPr>
        <p:spPr>
          <a:xfrm>
            <a:off x="780393" y="1288473"/>
            <a:ext cx="10573407" cy="3616375"/>
          </a:xfrm>
          <a:prstGeom prst="rect">
            <a:avLst/>
          </a:prstGeom>
          <a:noFill/>
        </p:spPr>
        <p:txBody>
          <a:bodyPr wrap="square" rtlCol="0">
            <a:spAutoFit/>
          </a:bodyPr>
          <a:lstStyle/>
          <a:p>
            <a:r>
              <a:rPr lang="fr-FR" sz="1600" b="1" u="sng" dirty="0">
                <a:solidFill>
                  <a:schemeClr val="accent1"/>
                </a:solidFill>
                <a:latin typeface="Gulim" panose="020B0600000101010101" pitchFamily="34" charset="-127"/>
                <a:ea typeface="Gulim" panose="020B0600000101010101" pitchFamily="34" charset="-127"/>
              </a:rPr>
              <a:t>Focus sur les plateformes</a:t>
            </a:r>
          </a:p>
          <a:p>
            <a:pPr>
              <a:spcBef>
                <a:spcPts val="600"/>
              </a:spcBef>
            </a:pPr>
            <a:r>
              <a:rPr lang="fr-FR" sz="1400" b="1" u="sng" dirty="0">
                <a:latin typeface="Gulim" panose="020B0600000101010101" pitchFamily="34" charset="-127"/>
                <a:ea typeface="Gulim" panose="020B0600000101010101" pitchFamily="34" charset="-127"/>
              </a:rPr>
              <a:t>Au regard du droit de l’UE</a:t>
            </a:r>
          </a:p>
          <a:p>
            <a:pPr>
              <a:spcBef>
                <a:spcPts val="600"/>
              </a:spcBef>
            </a:pPr>
            <a:endParaRPr lang="fr-FR" sz="800" b="1"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400" b="1" dirty="0">
                <a:solidFill>
                  <a:schemeClr val="accent1"/>
                </a:solidFill>
                <a:latin typeface="Gulim" panose="020B0600000101010101" pitchFamily="34" charset="-127"/>
                <a:ea typeface="Gulim" panose="020B0600000101010101" pitchFamily="34" charset="-127"/>
              </a:rPr>
              <a:t>En 2018 : </a:t>
            </a:r>
          </a:p>
          <a:p>
            <a:pPr marL="742950" lvl="1"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proposition de règlement promouvant l’équité et la transparence pour les entreprises utilisatrices des services d’intermédiation en ligne (26 avril) :</a:t>
            </a:r>
          </a:p>
          <a:p>
            <a:pPr marL="1257300" lvl="2" indent="-342900">
              <a:spcBef>
                <a:spcPts val="600"/>
              </a:spcBef>
              <a:buFont typeface="+mj-lt"/>
              <a:buAutoNum type="arabicPeriod"/>
            </a:pPr>
            <a:r>
              <a:rPr lang="fr-FR" sz="1400" dirty="0">
                <a:latin typeface="Gulim" panose="020B0600000101010101" pitchFamily="34" charset="-127"/>
                <a:ea typeface="Gulim" panose="020B0600000101010101" pitchFamily="34" charset="-127"/>
              </a:rPr>
              <a:t>accroître la transparence par le biais des services d’intermédiation en ligne au profit des entreprises utilisatrices</a:t>
            </a:r>
          </a:p>
          <a:p>
            <a:pPr marL="1257300" lvl="2" indent="-342900">
              <a:spcBef>
                <a:spcPts val="600"/>
              </a:spcBef>
              <a:buFont typeface="+mj-lt"/>
              <a:buAutoNum type="arabicPeriod"/>
            </a:pPr>
            <a:r>
              <a:rPr lang="fr-FR" sz="1400" dirty="0">
                <a:latin typeface="Gulim" panose="020B0600000101010101" pitchFamily="34" charset="-127"/>
                <a:ea typeface="Gulim" panose="020B0600000101010101" pitchFamily="34" charset="-127"/>
              </a:rPr>
              <a:t>encourager le règlement extrajudiciaire de tout litige entre les services d’intermédiation en ligne et les entreprises utilisatrices </a:t>
            </a:r>
          </a:p>
          <a:p>
            <a:pPr marL="1257300" lvl="2" indent="-342900">
              <a:spcBef>
                <a:spcPts val="600"/>
              </a:spcBef>
              <a:buFont typeface="+mj-lt"/>
              <a:buAutoNum type="arabicPeriod"/>
            </a:pPr>
            <a:r>
              <a:rPr lang="fr-FR" sz="1400" dirty="0">
                <a:latin typeface="Gulim" panose="020B0600000101010101" pitchFamily="34" charset="-127"/>
                <a:ea typeface="Gulim" panose="020B0600000101010101" pitchFamily="34" charset="-127"/>
              </a:rPr>
              <a:t>surveiller l’incidence de ces nouvelles règles </a:t>
            </a:r>
          </a:p>
          <a:p>
            <a:pPr lvl="2"/>
            <a:endParaRPr lang="fr-FR" dirty="0">
              <a:latin typeface="Gulim" panose="020B0600000101010101" pitchFamily="34" charset="-127"/>
              <a:ea typeface="Gulim" panose="020B0600000101010101" pitchFamily="34" charset="-127"/>
            </a:endParaRPr>
          </a:p>
          <a:p>
            <a:pPr marL="285750" indent="-285750">
              <a:buFont typeface="Arial" panose="020B0604020202020204" pitchFamily="34" charset="0"/>
              <a:buChar char="•"/>
            </a:pPr>
            <a:endParaRPr lang="fr-FR" dirty="0">
              <a:latin typeface="Gulim" panose="020B0600000101010101" pitchFamily="34" charset="-127"/>
              <a:ea typeface="Gulim" panose="020B0600000101010101" pitchFamily="34" charset="-127"/>
            </a:endParaRPr>
          </a:p>
          <a:p>
            <a:pPr marL="285750" indent="-285750">
              <a:buFont typeface="Arial" panose="020B0604020202020204" pitchFamily="34" charset="0"/>
              <a:buChar char="•"/>
            </a:pPr>
            <a:endParaRPr lang="fr-FR" dirty="0">
              <a:latin typeface="Gulim" panose="020B0600000101010101" pitchFamily="34" charset="-127"/>
              <a:ea typeface="Gulim" panose="020B0600000101010101" pitchFamily="34" charset="-127"/>
            </a:endParaRPr>
          </a:p>
        </p:txBody>
      </p:sp>
      <p:sp>
        <p:nvSpPr>
          <p:cNvPr id="8" name="Titre 7">
            <a:extLst>
              <a:ext uri="{FF2B5EF4-FFF2-40B4-BE49-F238E27FC236}">
                <a16:creationId xmlns:a16="http://schemas.microsoft.com/office/drawing/2014/main" id="{1599F9A1-B5E4-4203-9043-B395AA1804E8}"/>
              </a:ext>
            </a:extLst>
          </p:cNvPr>
          <p:cNvSpPr txBox="1">
            <a:spLocks noGrp="1"/>
          </p:cNvSpPr>
          <p:nvPr>
            <p:ph type="title"/>
          </p:nvPr>
        </p:nvSpPr>
        <p:spPr>
          <a:prstGeom prst="rect">
            <a:avLst/>
          </a:prstGeom>
        </p:spPr>
        <p:txBody>
          <a:bodyPr>
            <a:norm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1. Nouvelles formes de commerce en ligne et nouveau cadre règlementaire </a:t>
            </a:r>
          </a:p>
        </p:txBody>
      </p:sp>
    </p:spTree>
    <p:extLst>
      <p:ext uri="{BB962C8B-B14F-4D97-AF65-F5344CB8AC3E}">
        <p14:creationId xmlns:p14="http://schemas.microsoft.com/office/powerpoint/2010/main" val="189911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6</a:t>
            </a:fld>
            <a:endParaRPr lang="fr-FR"/>
          </a:p>
        </p:txBody>
      </p:sp>
      <p:sp>
        <p:nvSpPr>
          <p:cNvPr id="7" name="TextBox 5"/>
          <p:cNvSpPr txBox="1"/>
          <p:nvPr/>
        </p:nvSpPr>
        <p:spPr>
          <a:xfrm>
            <a:off x="838200" y="1288473"/>
            <a:ext cx="10515600" cy="5016758"/>
          </a:xfrm>
          <a:prstGeom prst="rect">
            <a:avLst/>
          </a:prstGeom>
          <a:noFill/>
        </p:spPr>
        <p:txBody>
          <a:bodyPr wrap="square" rtlCol="0">
            <a:spAutoFit/>
          </a:bodyPr>
          <a:lstStyle/>
          <a:p>
            <a:r>
              <a:rPr lang="fr-FR" sz="1600" b="1" u="sng" dirty="0">
                <a:solidFill>
                  <a:schemeClr val="accent1"/>
                </a:solidFill>
                <a:latin typeface="Gulim" panose="020B0600000101010101" pitchFamily="34" charset="-127"/>
                <a:ea typeface="Gulim" panose="020B0600000101010101" pitchFamily="34" charset="-127"/>
              </a:rPr>
              <a:t>Focus sur les plateformes</a:t>
            </a:r>
          </a:p>
          <a:p>
            <a:pPr>
              <a:spcBef>
                <a:spcPts val="600"/>
              </a:spcBef>
            </a:pPr>
            <a:r>
              <a:rPr lang="fr-FR" sz="1400" b="1" u="sng" dirty="0">
                <a:latin typeface="Gulim" panose="020B0600000101010101" pitchFamily="34" charset="-127"/>
                <a:ea typeface="Gulim" panose="020B0600000101010101" pitchFamily="34" charset="-127"/>
              </a:rPr>
              <a:t>Au regard du droit français</a:t>
            </a:r>
          </a:p>
          <a:p>
            <a:pPr marL="285750" indent="-285750">
              <a:buFont typeface="Wingdings" panose="05000000000000000000" pitchFamily="2" charset="2"/>
              <a:buChar char="§"/>
            </a:pPr>
            <a:endParaRPr lang="fr-FR" sz="1400" b="1"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400" b="1" dirty="0">
                <a:latin typeface="Gulim" panose="020B0600000101010101" pitchFamily="34" charset="-127"/>
                <a:ea typeface="Gulim" panose="020B0600000101010101" pitchFamily="34" charset="-127"/>
              </a:rPr>
              <a:t>Adoption de plusieurs lois et décrets depuis 2014 aux fins de promouvoir une information loyale, claire et transparente à l’égard (i) des consommateurs et (ii) des entreprises utilisatrices de plateformes en ligne pour atteindre les consommateurs</a:t>
            </a:r>
          </a:p>
          <a:p>
            <a:pPr marL="742950" lvl="1"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notamment : la loi du 7 octobre 2016 </a:t>
            </a:r>
            <a:r>
              <a:rPr lang="fr-FR" sz="1400" b="1" dirty="0">
                <a:latin typeface="Gulim" panose="020B0600000101010101" pitchFamily="34" charset="-127"/>
                <a:ea typeface="Gulim" panose="020B0600000101010101" pitchFamily="34" charset="-127"/>
              </a:rPr>
              <a:t>(</a:t>
            </a:r>
            <a:r>
              <a:rPr lang="fr-FR" sz="1400" b="1" i="1" dirty="0">
                <a:latin typeface="Gulim" panose="020B0600000101010101" pitchFamily="34" charset="-127"/>
                <a:ea typeface="Gulim" panose="020B0600000101010101" pitchFamily="34" charset="-127"/>
              </a:rPr>
              <a:t>loi dite Lemaire</a:t>
            </a:r>
            <a:r>
              <a:rPr lang="fr-FR" sz="1400" b="1" dirty="0">
                <a:latin typeface="Gulim" panose="020B0600000101010101" pitchFamily="34" charset="-127"/>
                <a:ea typeface="Gulim" panose="020B0600000101010101" pitchFamily="34" charset="-127"/>
              </a:rPr>
              <a:t>) </a:t>
            </a:r>
            <a:r>
              <a:rPr lang="fr-FR" sz="1400" dirty="0">
                <a:latin typeface="Gulim" panose="020B0600000101010101" pitchFamily="34" charset="-127"/>
                <a:ea typeface="Gulim" panose="020B0600000101010101" pitchFamily="34" charset="-127"/>
              </a:rPr>
              <a:t>qui offre une définition légale de l’opérateur de plateforme en ligne :</a:t>
            </a:r>
          </a:p>
          <a:p>
            <a:pPr marL="1200150" lvl="2" indent="-285750">
              <a:spcBef>
                <a:spcPts val="600"/>
              </a:spcBef>
              <a:buFont typeface="Wingdings" panose="05000000000000000000" pitchFamily="2" charset="2"/>
              <a:buChar char="§"/>
            </a:pPr>
            <a:r>
              <a:rPr lang="fr-FR" sz="1400" i="1" dirty="0">
                <a:latin typeface="Gulim" panose="020B0600000101010101" pitchFamily="34" charset="-127"/>
                <a:ea typeface="Gulim" panose="020B0600000101010101" pitchFamily="34" charset="-127"/>
              </a:rPr>
              <a:t>« toute personne physique ou morale proposant, à titre professionnel, de manière rémunérée ou non, un service de communication au public en ligne reposant sur :</a:t>
            </a:r>
          </a:p>
          <a:p>
            <a:pPr marL="1657350" lvl="3" indent="-285750">
              <a:buFont typeface="Wingdings" panose="05000000000000000000" pitchFamily="2" charset="2"/>
              <a:buChar char="§"/>
            </a:pPr>
            <a:r>
              <a:rPr lang="fr-FR" sz="1400" i="1" u="sng" dirty="0">
                <a:latin typeface="Gulim" panose="020B0600000101010101" pitchFamily="34" charset="-127"/>
                <a:ea typeface="Gulim" panose="020B0600000101010101" pitchFamily="34" charset="-127"/>
              </a:rPr>
              <a:t>1° Le classement ou le référencement</a:t>
            </a:r>
            <a:r>
              <a:rPr lang="fr-FR" sz="1400" i="1" dirty="0">
                <a:latin typeface="Gulim" panose="020B0600000101010101" pitchFamily="34" charset="-127"/>
                <a:ea typeface="Gulim" panose="020B0600000101010101" pitchFamily="34" charset="-127"/>
              </a:rPr>
              <a:t>, au moyen d'algorithmes informatiques, de contenus, de biens ou de services proposés ou mis en ligne par des tiers ;</a:t>
            </a:r>
          </a:p>
          <a:p>
            <a:pPr marL="1657350" lvl="3" indent="-285750">
              <a:buFont typeface="Wingdings" panose="05000000000000000000" pitchFamily="2" charset="2"/>
              <a:buChar char="§"/>
            </a:pPr>
            <a:r>
              <a:rPr lang="fr-FR" sz="1400" i="1" u="sng" dirty="0">
                <a:latin typeface="Gulim" panose="020B0600000101010101" pitchFamily="34" charset="-127"/>
                <a:ea typeface="Gulim" panose="020B0600000101010101" pitchFamily="34" charset="-127"/>
              </a:rPr>
              <a:t>2° Ou la mise en relation de plusieurs parties</a:t>
            </a:r>
            <a:r>
              <a:rPr lang="fr-FR" sz="1400" i="1" dirty="0">
                <a:latin typeface="Gulim" panose="020B0600000101010101" pitchFamily="34" charset="-127"/>
                <a:ea typeface="Gulim" panose="020B0600000101010101" pitchFamily="34" charset="-127"/>
              </a:rPr>
              <a:t> en vue de la vente d'un bien, de la fourniture d'un service ou de l'échange ou du partage d'un contenu, d'un bien ou d'un service. »</a:t>
            </a:r>
          </a:p>
          <a:p>
            <a:pPr lvl="3"/>
            <a:endParaRPr lang="fr-FR" sz="1400" i="1" dirty="0">
              <a:latin typeface="Gulim" panose="020B0600000101010101" pitchFamily="34" charset="-127"/>
              <a:ea typeface="Gulim" panose="020B0600000101010101" pitchFamily="34" charset="-127"/>
            </a:endParaRPr>
          </a:p>
          <a:p>
            <a:pPr marL="742950" lvl="1"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sym typeface="Wingdings" panose="05000000000000000000" pitchFamily="2" charset="2"/>
              </a:rPr>
              <a:t>la définition couvre tous types de plateformes</a:t>
            </a:r>
          </a:p>
          <a:p>
            <a:pPr marL="742950" lvl="1" indent="-285750">
              <a:buFont typeface="Wingdings" panose="05000000000000000000" pitchFamily="2" charset="2"/>
              <a:buChar char="§"/>
            </a:pPr>
            <a:endParaRPr lang="fr-FR" sz="1400" b="1" dirty="0">
              <a:latin typeface="Gulim" panose="020B0600000101010101" pitchFamily="34" charset="-127"/>
              <a:ea typeface="Gulim" panose="020B0600000101010101" pitchFamily="34" charset="-127"/>
              <a:sym typeface="Wingdings" panose="05000000000000000000" pitchFamily="2" charset="2"/>
            </a:endParaRPr>
          </a:p>
          <a:p>
            <a:pPr marL="742950" lvl="1" indent="-285750">
              <a:buFont typeface="Wingdings" panose="05000000000000000000" pitchFamily="2" charset="2"/>
              <a:buChar char="§"/>
            </a:pPr>
            <a:r>
              <a:rPr lang="fr-FR" sz="1400" b="1" dirty="0">
                <a:latin typeface="Gulim" panose="020B0600000101010101" pitchFamily="34" charset="-127"/>
                <a:ea typeface="Gulim" panose="020B0600000101010101" pitchFamily="34" charset="-127"/>
              </a:rPr>
              <a:t>3 décrets d’application </a:t>
            </a:r>
            <a:r>
              <a:rPr lang="fr-FR" sz="1400" dirty="0">
                <a:latin typeface="Gulim" panose="020B0600000101010101" pitchFamily="34" charset="-127"/>
                <a:ea typeface="Gulim" panose="020B0600000101010101" pitchFamily="34" charset="-127"/>
              </a:rPr>
              <a:t>(du 29 septembre 2017, applicables à partir du 1er janvier 2018 et du 1er janvier 2019) ayant 3 objectifs principaux :</a:t>
            </a:r>
          </a:p>
          <a:p>
            <a:pPr marL="1200150" lvl="2"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obligation de loyauté, de transparence et d’information pour les opérateurs de plateformes en ligne</a:t>
            </a:r>
          </a:p>
          <a:p>
            <a:pPr marL="1200150" lvl="2"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élaboration d’un guide de bonne pratiques pour les plateformes particulièrement visitées</a:t>
            </a:r>
          </a:p>
          <a:p>
            <a:pPr marL="1200150" lvl="2" indent="-285750">
              <a:buFont typeface="Wingdings" panose="05000000000000000000" pitchFamily="2" charset="2"/>
              <a:buChar char="§"/>
            </a:pPr>
            <a:r>
              <a:rPr lang="fr-FR" sz="1400" dirty="0">
                <a:latin typeface="Gulim" panose="020B0600000101010101" pitchFamily="34" charset="-127"/>
                <a:ea typeface="Gulim" panose="020B0600000101010101" pitchFamily="34" charset="-127"/>
              </a:rPr>
              <a:t>obligations spécifiques visant à règlementer les avis en ligne de consommateurs</a:t>
            </a:r>
          </a:p>
        </p:txBody>
      </p:sp>
      <p:sp>
        <p:nvSpPr>
          <p:cNvPr id="8" name="Titre 7">
            <a:extLst>
              <a:ext uri="{FF2B5EF4-FFF2-40B4-BE49-F238E27FC236}">
                <a16:creationId xmlns:a16="http://schemas.microsoft.com/office/drawing/2014/main" id="{1599F9A1-B5E4-4203-9043-B395AA1804E8}"/>
              </a:ext>
            </a:extLst>
          </p:cNvPr>
          <p:cNvSpPr txBox="1">
            <a:spLocks noGrp="1"/>
          </p:cNvSpPr>
          <p:nvPr>
            <p:ph type="title"/>
          </p:nvPr>
        </p:nvSpPr>
        <p:spPr>
          <a:prstGeom prst="rect">
            <a:avLst/>
          </a:prstGeom>
        </p:spPr>
        <p:txBody>
          <a:bodyPr>
            <a:no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1. Nouvelles formes de commerce en ligne et nouveau cadre règlementaire </a:t>
            </a:r>
          </a:p>
        </p:txBody>
      </p:sp>
    </p:spTree>
    <p:extLst>
      <p:ext uri="{BB962C8B-B14F-4D97-AF65-F5344CB8AC3E}">
        <p14:creationId xmlns:p14="http://schemas.microsoft.com/office/powerpoint/2010/main" val="274290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7</a:t>
            </a:fld>
            <a:endParaRPr lang="fr-FR"/>
          </a:p>
        </p:txBody>
      </p:sp>
      <p:sp>
        <p:nvSpPr>
          <p:cNvPr id="6" name="TextBox 5"/>
          <p:cNvSpPr txBox="1"/>
          <p:nvPr/>
        </p:nvSpPr>
        <p:spPr>
          <a:xfrm>
            <a:off x="838200" y="1288473"/>
            <a:ext cx="10515600" cy="4955203"/>
          </a:xfrm>
          <a:prstGeom prst="rect">
            <a:avLst/>
          </a:prstGeom>
          <a:noFill/>
        </p:spPr>
        <p:txBody>
          <a:bodyPr wrap="square" rtlCol="0">
            <a:spAutoFit/>
          </a:bodyPr>
          <a:lstStyle/>
          <a:p>
            <a:r>
              <a:rPr lang="fr-FR" sz="1600" b="1" dirty="0">
                <a:solidFill>
                  <a:srgbClr val="0070C0"/>
                </a:solidFill>
                <a:latin typeface="Gulim" panose="020B0600000101010101" pitchFamily="34" charset="-127"/>
                <a:ea typeface="Gulim" panose="020B0600000101010101" pitchFamily="34" charset="-127"/>
              </a:rPr>
              <a:t>Question posée :</a:t>
            </a:r>
            <a:r>
              <a:rPr lang="fr-FR" sz="1600" dirty="0">
                <a:latin typeface="Gulim" panose="020B0600000101010101" pitchFamily="34" charset="-127"/>
                <a:ea typeface="Gulim" panose="020B0600000101010101" pitchFamily="34" charset="-127"/>
              </a:rPr>
              <a:t> dans quelle mesure le droit européen de la concurrence s’oppose-t-il à l’interdiction qui serait imposée aux distributeurs agrées d’un réseau de distribution sélective de produits de luxe, de vendre par le biais de plateformes tierces ? </a:t>
            </a:r>
          </a:p>
          <a:p>
            <a:endParaRPr lang="fr-FR" sz="1600" u="sng" dirty="0">
              <a:latin typeface="Gulim" panose="020B0600000101010101" pitchFamily="34" charset="-127"/>
              <a:ea typeface="Gulim" panose="020B0600000101010101" pitchFamily="34" charset="-127"/>
            </a:endParaRPr>
          </a:p>
          <a:p>
            <a:r>
              <a:rPr lang="fr-FR" sz="1600" b="1" dirty="0">
                <a:solidFill>
                  <a:srgbClr val="0070C0"/>
                </a:solidFill>
                <a:latin typeface="Gulim" panose="020B0600000101010101" pitchFamily="34" charset="-127"/>
                <a:ea typeface="Gulim" panose="020B0600000101010101" pitchFamily="34" charset="-127"/>
              </a:rPr>
              <a:t>Faits :</a:t>
            </a:r>
            <a:endParaRPr lang="fr-FR" sz="1600" dirty="0">
              <a:latin typeface="Gulim" panose="020B0600000101010101" pitchFamily="34" charset="-127"/>
              <a:ea typeface="Gulim" panose="020B0600000101010101" pitchFamily="34" charset="-127"/>
            </a:endParaRPr>
          </a:p>
          <a:p>
            <a:endParaRPr lang="fr-FR" sz="700"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Clause contractuelle dans le cadre d’accords de distribution sélective entre Coty Germany, un fournisseur de produits cosmétiques de luxe, et les distributeurs faisant partie d’un réseau de distribution sélective, autorisant les distributeurs agréés à vendre les produits de Coty sur internet, sous réserve que :</a:t>
            </a:r>
          </a:p>
          <a:p>
            <a:pPr marL="742950" lvl="1"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leurs activités en ligne soient opérées par le biais de </a:t>
            </a:r>
            <a:r>
              <a:rPr lang="fr-FR" sz="1600" u="sng" dirty="0">
                <a:latin typeface="Gulim" panose="020B0600000101010101" pitchFamily="34" charset="-127"/>
                <a:ea typeface="Gulim" panose="020B0600000101010101" pitchFamily="34" charset="-127"/>
              </a:rPr>
              <a:t>leur propre vitrine électronique</a:t>
            </a:r>
            <a:r>
              <a:rPr lang="fr-FR" sz="1600" dirty="0">
                <a:latin typeface="Gulim" panose="020B0600000101010101" pitchFamily="34" charset="-127"/>
                <a:ea typeface="Gulim" panose="020B0600000101010101" pitchFamily="34" charset="-127"/>
              </a:rPr>
              <a:t> ou de plateformes tierces non agréées </a:t>
            </a:r>
            <a:r>
              <a:rPr lang="fr-FR" sz="1600" u="sng" dirty="0">
                <a:latin typeface="Gulim" panose="020B0600000101010101" pitchFamily="34" charset="-127"/>
                <a:ea typeface="Gulim" panose="020B0600000101010101" pitchFamily="34" charset="-127"/>
              </a:rPr>
              <a:t>sans que l’intervention</a:t>
            </a:r>
            <a:r>
              <a:rPr lang="fr-FR" sz="1600" dirty="0">
                <a:latin typeface="Gulim" panose="020B0600000101010101" pitchFamily="34" charset="-127"/>
                <a:ea typeface="Gulim" panose="020B0600000101010101" pitchFamily="34" charset="-127"/>
              </a:rPr>
              <a:t> de ces dernières </a:t>
            </a:r>
            <a:r>
              <a:rPr lang="fr-FR" sz="1600" u="sng" dirty="0">
                <a:latin typeface="Gulim" panose="020B0600000101010101" pitchFamily="34" charset="-127"/>
                <a:ea typeface="Gulim" panose="020B0600000101010101" pitchFamily="34" charset="-127"/>
              </a:rPr>
              <a:t>soit visible</a:t>
            </a:r>
            <a:r>
              <a:rPr lang="fr-FR" sz="1600" dirty="0">
                <a:latin typeface="Gulim" panose="020B0600000101010101" pitchFamily="34" charset="-127"/>
                <a:ea typeface="Gulim" panose="020B0600000101010101" pitchFamily="34" charset="-127"/>
              </a:rPr>
              <a:t> pour le consommateur</a:t>
            </a:r>
          </a:p>
          <a:p>
            <a:pPr marL="742950" lvl="1"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l’image de luxe des produits soit préservée</a:t>
            </a:r>
            <a:endParaRPr lang="fr-FR" sz="800" dirty="0">
              <a:latin typeface="Gulim" panose="020B0600000101010101" pitchFamily="34" charset="-127"/>
              <a:ea typeface="Gulim" panose="020B0600000101010101" pitchFamily="34" charset="-127"/>
            </a:endParaRPr>
          </a:p>
          <a:p>
            <a:pPr marL="285750" indent="-285750">
              <a:spcBef>
                <a:spcPts val="600"/>
              </a:spcBef>
              <a:buFont typeface="Wingdings" panose="05000000000000000000" pitchFamily="2" charset="2"/>
              <a:buChar char="§"/>
            </a:pPr>
            <a:r>
              <a:rPr lang="fr-FR" sz="1600" dirty="0">
                <a:latin typeface="Gulim" panose="020B0600000101010101" pitchFamily="34" charset="-127"/>
                <a:ea typeface="Gulim" panose="020B0600000101010101" pitchFamily="34" charset="-127"/>
              </a:rPr>
              <a:t>La vente des produits en ligne par le biais de plateformes tierces de façon visible pour le consommateur était expressément interdite</a:t>
            </a:r>
          </a:p>
          <a:p>
            <a:pPr marL="285750" indent="-285750">
              <a:buFont typeface="Wingdings" panose="05000000000000000000" pitchFamily="2" charset="2"/>
              <a:buChar char="§"/>
            </a:pPr>
            <a:endParaRPr lang="fr-FR" sz="800"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Sur le fondement de cette clause, Coty Germany a souhaité interdire à l’un de ses distributeurs agréés de vendre les produits sur le site amazon.de</a:t>
            </a:r>
          </a:p>
          <a:p>
            <a:endParaRPr lang="fr-FR" sz="800"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Les juridictions allemandes ont interrogé la CJUE</a:t>
            </a:r>
          </a:p>
        </p:txBody>
      </p:sp>
      <p:sp>
        <p:nvSpPr>
          <p:cNvPr id="7" name="Titre 7">
            <a:extLst>
              <a:ext uri="{FF2B5EF4-FFF2-40B4-BE49-F238E27FC236}">
                <a16:creationId xmlns:a16="http://schemas.microsoft.com/office/drawing/2014/main" id="{1599F9A1-B5E4-4203-9043-B395AA1804E8}"/>
              </a:ext>
            </a:extLst>
          </p:cNvPr>
          <p:cNvSpPr txBox="1">
            <a:spLocks noGrp="1"/>
          </p:cNvSpPr>
          <p:nvPr>
            <p:ph type="title"/>
          </p:nvPr>
        </p:nvSpPr>
        <p:spPr>
          <a:xfrm>
            <a:off x="838200" y="424656"/>
            <a:ext cx="10515600" cy="803275"/>
          </a:xfrm>
          <a:prstGeom prst="rect">
            <a:avLst/>
          </a:prstGeom>
        </p:spPr>
        <p:txBody>
          <a:bodyPr>
            <a:no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2. </a:t>
            </a:r>
            <a:r>
              <a:rPr lang="fr-FR" sz="2400" dirty="0" err="1"/>
              <a:t>Marketplaces</a:t>
            </a:r>
            <a:r>
              <a:rPr lang="fr-FR" sz="2400" dirty="0"/>
              <a:t> et réseaux de distribution sélective (arrêt Coty de la CJUE)</a:t>
            </a:r>
          </a:p>
        </p:txBody>
      </p:sp>
    </p:spTree>
    <p:extLst>
      <p:ext uri="{BB962C8B-B14F-4D97-AF65-F5344CB8AC3E}">
        <p14:creationId xmlns:p14="http://schemas.microsoft.com/office/powerpoint/2010/main" val="313441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8</a:t>
            </a:fld>
            <a:endParaRPr lang="fr-FR"/>
          </a:p>
        </p:txBody>
      </p:sp>
      <p:sp>
        <p:nvSpPr>
          <p:cNvPr id="6" name="TextBox 5"/>
          <p:cNvSpPr txBox="1"/>
          <p:nvPr/>
        </p:nvSpPr>
        <p:spPr>
          <a:xfrm>
            <a:off x="838200" y="1288473"/>
            <a:ext cx="10515600" cy="4847481"/>
          </a:xfrm>
          <a:prstGeom prst="rect">
            <a:avLst/>
          </a:prstGeom>
          <a:noFill/>
        </p:spPr>
        <p:txBody>
          <a:bodyPr wrap="square" rtlCol="0">
            <a:spAutoFit/>
          </a:bodyPr>
          <a:lstStyle/>
          <a:p>
            <a:r>
              <a:rPr lang="fr-FR" b="1" dirty="0">
                <a:solidFill>
                  <a:srgbClr val="0070C0"/>
                </a:solidFill>
                <a:latin typeface="Gulim" panose="020B0600000101010101" pitchFamily="34" charset="-127"/>
                <a:ea typeface="Gulim" panose="020B0600000101010101" pitchFamily="34" charset="-127"/>
              </a:rPr>
              <a:t>Décision </a:t>
            </a:r>
            <a:r>
              <a:rPr lang="fr-FR" dirty="0">
                <a:solidFill>
                  <a:srgbClr val="0070C0"/>
                </a:solidFill>
                <a:latin typeface="Gulim" panose="020B0600000101010101" pitchFamily="34" charset="-127"/>
                <a:ea typeface="Gulim" panose="020B0600000101010101" pitchFamily="34" charset="-127"/>
              </a:rPr>
              <a:t>:</a:t>
            </a:r>
          </a:p>
          <a:p>
            <a:endParaRPr lang="fr-FR" sz="600"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La CJUE a considéré que :</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la distribution sélective visant à préserver l’image de luxe des produits est légitime pour s’assurer que les produits soient exposés d’une façon qui contribue à leur réputation et accroît leur valeur. Les produits de luxe ne sont </a:t>
            </a:r>
            <a:r>
              <a:rPr lang="fr-FR" u="sng" dirty="0">
                <a:latin typeface="Gulim" panose="020B0600000101010101" pitchFamily="34" charset="-127"/>
                <a:ea typeface="Gulim" panose="020B0600000101010101" pitchFamily="34" charset="-127"/>
              </a:rPr>
              <a:t>pas seulement</a:t>
            </a:r>
            <a:r>
              <a:rPr lang="fr-FR" dirty="0">
                <a:latin typeface="Gulim" panose="020B0600000101010101" pitchFamily="34" charset="-127"/>
                <a:ea typeface="Gulim" panose="020B0600000101010101" pitchFamily="34" charset="-127"/>
              </a:rPr>
              <a:t> définis par leurs </a:t>
            </a:r>
            <a:r>
              <a:rPr lang="fr-FR" i="1" dirty="0">
                <a:latin typeface="Gulim" panose="020B0600000101010101" pitchFamily="34" charset="-127"/>
                <a:ea typeface="Gulim" panose="020B0600000101010101" pitchFamily="34" charset="-127"/>
              </a:rPr>
              <a:t>« caractéristiques matérielles »</a:t>
            </a:r>
            <a:r>
              <a:rPr lang="fr-FR" dirty="0">
                <a:latin typeface="Gulim" panose="020B0600000101010101" pitchFamily="34" charset="-127"/>
                <a:ea typeface="Gulim" panose="020B0600000101010101" pitchFamily="34" charset="-127"/>
              </a:rPr>
              <a:t> </a:t>
            </a:r>
            <a:r>
              <a:rPr lang="fr-FR" u="sng" dirty="0">
                <a:latin typeface="Gulim" panose="020B0600000101010101" pitchFamily="34" charset="-127"/>
                <a:ea typeface="Gulim" panose="020B0600000101010101" pitchFamily="34" charset="-127"/>
              </a:rPr>
              <a:t>mais aussi</a:t>
            </a:r>
            <a:r>
              <a:rPr lang="fr-FR" dirty="0">
                <a:latin typeface="Gulim" panose="020B0600000101010101" pitchFamily="34" charset="-127"/>
                <a:ea typeface="Gulim" panose="020B0600000101010101" pitchFamily="34" charset="-127"/>
              </a:rPr>
              <a:t> par la perception que les consommateurs en ont, et plus spécifiquement la </a:t>
            </a:r>
            <a:r>
              <a:rPr lang="fr-FR" i="1" dirty="0">
                <a:latin typeface="Gulim" panose="020B0600000101010101" pitchFamily="34" charset="-127"/>
                <a:ea typeface="Gulim" panose="020B0600000101010101" pitchFamily="34" charset="-127"/>
              </a:rPr>
              <a:t>« sensation de luxe »</a:t>
            </a:r>
            <a:r>
              <a:rPr lang="fr-FR" dirty="0">
                <a:latin typeface="Gulim" panose="020B0600000101010101" pitchFamily="34" charset="-127"/>
                <a:ea typeface="Gulim" panose="020B0600000101010101" pitchFamily="34" charset="-127"/>
              </a:rPr>
              <a:t> conférée aux produits </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il n’est pas aisé d’assurer la conformité aux critères qualitatifs visant à préserver cette </a:t>
            </a:r>
            <a:r>
              <a:rPr lang="fr-FR" i="1" dirty="0">
                <a:latin typeface="Gulim" panose="020B0600000101010101" pitchFamily="34" charset="-127"/>
                <a:ea typeface="Gulim" panose="020B0600000101010101" pitchFamily="34" charset="-127"/>
              </a:rPr>
              <a:t>« sensation de luxe » </a:t>
            </a:r>
            <a:r>
              <a:rPr lang="fr-FR" dirty="0">
                <a:latin typeface="Gulim" panose="020B0600000101010101" pitchFamily="34" charset="-127"/>
                <a:ea typeface="Gulim" panose="020B0600000101010101" pitchFamily="34" charset="-127"/>
              </a:rPr>
              <a:t>en l’absence de toute relation contractuelle entre le titulaire de la marque et la plateforme tierce</a:t>
            </a:r>
          </a:p>
          <a:p>
            <a:pPr marL="742950" lvl="1" indent="-285750">
              <a:spcBef>
                <a:spcPts val="600"/>
              </a:spcBef>
              <a:buFont typeface="Wingdings" panose="05000000000000000000" pitchFamily="2" charset="2"/>
              <a:buChar char="§"/>
            </a:pPr>
            <a:r>
              <a:rPr lang="fr-FR" dirty="0">
                <a:latin typeface="Gulim" panose="020B0600000101010101" pitchFamily="34" charset="-127"/>
                <a:ea typeface="Gulim" panose="020B0600000101010101" pitchFamily="34" charset="-127"/>
              </a:rPr>
              <a:t>les restrictions appliquées par Coty Germany ne constituent pas une interdiction absolue de vente en ligne et autorisent la publicité en ligne et l’utilisation des moteurs de recherche en ligne</a:t>
            </a:r>
          </a:p>
          <a:p>
            <a:pPr marL="742950" lvl="1" indent="-285750">
              <a:buFont typeface="Wingdings" panose="05000000000000000000" pitchFamily="2" charset="2"/>
              <a:buChar char="§"/>
            </a:pPr>
            <a:endParaRPr lang="fr-FR"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dirty="0">
                <a:latin typeface="Gulim" panose="020B0600000101010101" pitchFamily="34" charset="-127"/>
                <a:ea typeface="Gulim" panose="020B0600000101010101" pitchFamily="34" charset="-127"/>
              </a:rPr>
              <a:t>La CJUE a considéré que ces restrictions étaient proportionnées au regard de l’objectif poursuivi</a:t>
            </a:r>
          </a:p>
        </p:txBody>
      </p:sp>
      <p:sp>
        <p:nvSpPr>
          <p:cNvPr id="7" name="Titre 7">
            <a:extLst>
              <a:ext uri="{FF2B5EF4-FFF2-40B4-BE49-F238E27FC236}">
                <a16:creationId xmlns:a16="http://schemas.microsoft.com/office/drawing/2014/main" id="{1599F9A1-B5E4-4203-9043-B395AA1804E8}"/>
              </a:ext>
            </a:extLst>
          </p:cNvPr>
          <p:cNvSpPr txBox="1">
            <a:spLocks noGrp="1"/>
          </p:cNvSpPr>
          <p:nvPr>
            <p:ph type="title"/>
          </p:nvPr>
        </p:nvSpPr>
        <p:spPr>
          <a:xfrm>
            <a:off x="838200" y="424656"/>
            <a:ext cx="10515600" cy="803275"/>
          </a:xfrm>
          <a:prstGeom prst="rect">
            <a:avLst/>
          </a:prstGeom>
        </p:spPr>
        <p:txBody>
          <a:bodyPr>
            <a:norm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2. </a:t>
            </a:r>
            <a:r>
              <a:rPr lang="fr-FR" sz="2400" dirty="0" err="1"/>
              <a:t>Marketplaces</a:t>
            </a:r>
            <a:r>
              <a:rPr lang="fr-FR" sz="2400" dirty="0"/>
              <a:t> et réseaux de distribution sélective (arrêt Coty de la CJUE)</a:t>
            </a:r>
          </a:p>
        </p:txBody>
      </p:sp>
    </p:spTree>
    <p:extLst>
      <p:ext uri="{BB962C8B-B14F-4D97-AF65-F5344CB8AC3E}">
        <p14:creationId xmlns:p14="http://schemas.microsoft.com/office/powerpoint/2010/main" val="107608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9</a:t>
            </a:fld>
            <a:endParaRPr lang="fr-FR"/>
          </a:p>
        </p:txBody>
      </p:sp>
      <p:sp>
        <p:nvSpPr>
          <p:cNvPr id="82" name="TextBox 5"/>
          <p:cNvSpPr txBox="1"/>
          <p:nvPr/>
        </p:nvSpPr>
        <p:spPr>
          <a:xfrm>
            <a:off x="853502" y="1288473"/>
            <a:ext cx="10515600" cy="5078313"/>
          </a:xfrm>
          <a:prstGeom prst="rect">
            <a:avLst/>
          </a:prstGeom>
          <a:noFill/>
        </p:spPr>
        <p:txBody>
          <a:bodyPr wrap="square" rtlCol="0">
            <a:spAutoFit/>
          </a:bodyPr>
          <a:lstStyle/>
          <a:p>
            <a:r>
              <a:rPr lang="fr-FR" sz="1600" b="1" u="sng" dirty="0">
                <a:latin typeface="Gulim" panose="020B0600000101010101" pitchFamily="34" charset="-127"/>
                <a:ea typeface="Gulim" panose="020B0600000101010101" pitchFamily="34" charset="-127"/>
              </a:rPr>
              <a:t>Contours du commerce illicite en ligne</a:t>
            </a:r>
          </a:p>
          <a:p>
            <a:pPr marL="285750" indent="-285750">
              <a:buFont typeface="Arial" panose="020B0604020202020204" pitchFamily="34" charset="0"/>
              <a:buChar char="•"/>
            </a:pPr>
            <a:endParaRPr lang="fr-FR" sz="1600" b="1"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600" b="1" dirty="0">
                <a:solidFill>
                  <a:srgbClr val="0070C0"/>
                </a:solidFill>
                <a:latin typeface="Gulim" panose="020B0600000101010101" pitchFamily="34" charset="-127"/>
                <a:ea typeface="Gulim" panose="020B0600000101010101" pitchFamily="34" charset="-127"/>
              </a:rPr>
              <a:t>Faits :</a:t>
            </a:r>
            <a:endParaRPr lang="fr-FR" sz="1600" b="1" dirty="0">
              <a:latin typeface="Gulim" panose="020B0600000101010101" pitchFamily="34" charset="-127"/>
              <a:ea typeface="Gulim" panose="020B0600000101010101" pitchFamily="34" charset="-127"/>
            </a:endParaRPr>
          </a:p>
          <a:p>
            <a:pPr marL="742950" lvl="1" indent="-285750">
              <a:buFont typeface="Wingdings" panose="05000000000000000000" pitchFamily="2" charset="2"/>
              <a:buChar char="§"/>
            </a:pPr>
            <a:r>
              <a:rPr lang="fr-FR" sz="1600" b="1" dirty="0">
                <a:latin typeface="Gulim" panose="020B0600000101010101" pitchFamily="34" charset="-127"/>
                <a:ea typeface="Gulim" panose="020B0600000101010101" pitchFamily="34" charset="-127"/>
              </a:rPr>
              <a:t>3 utilisations principales d’internet pour le commerce en ligne illicite </a:t>
            </a:r>
            <a:r>
              <a:rPr lang="fr-FR" sz="1600" dirty="0">
                <a:latin typeface="Gulim" panose="020B0600000101010101" pitchFamily="34" charset="-127"/>
                <a:ea typeface="Gulim" panose="020B0600000101010101" pitchFamily="34" charset="-127"/>
              </a:rPr>
              <a:t>:</a:t>
            </a:r>
          </a:p>
          <a:p>
            <a:pPr marL="1200150" lvl="2" indent="-285750">
              <a:spcBef>
                <a:spcPts val="600"/>
              </a:spcBef>
              <a:buFont typeface="Wingdings" panose="05000000000000000000" pitchFamily="2" charset="2"/>
              <a:buChar char="§"/>
            </a:pPr>
            <a:r>
              <a:rPr lang="fr-FR" sz="1600" b="1" dirty="0" err="1">
                <a:latin typeface="Gulim" panose="020B0600000101010101" pitchFamily="34" charset="-127"/>
                <a:ea typeface="Gulim" panose="020B0600000101010101" pitchFamily="34" charset="-127"/>
              </a:rPr>
              <a:t>Darknet</a:t>
            </a:r>
            <a:r>
              <a:rPr lang="fr-FR" sz="1600" b="1" dirty="0">
                <a:latin typeface="Gulim" panose="020B0600000101010101" pitchFamily="34" charset="-127"/>
                <a:ea typeface="Gulim" panose="020B0600000101010101" pitchFamily="34" charset="-127"/>
              </a:rPr>
              <a:t> </a:t>
            </a:r>
            <a:r>
              <a:rPr lang="fr-FR" sz="1600" dirty="0">
                <a:latin typeface="Gulim" panose="020B0600000101010101" pitchFamily="34" charset="-127"/>
                <a:ea typeface="Gulim" panose="020B0600000101010101" pitchFamily="34" charset="-127"/>
              </a:rPr>
              <a:t>: pour les transactions effectuées dans la clandestinité complète</a:t>
            </a:r>
          </a:p>
          <a:p>
            <a:pPr marL="1200150" lvl="2" indent="-285750">
              <a:spcBef>
                <a:spcPts val="600"/>
              </a:spcBef>
              <a:buFont typeface="Wingdings" panose="05000000000000000000" pitchFamily="2" charset="2"/>
              <a:buChar char="§"/>
            </a:pPr>
            <a:r>
              <a:rPr lang="fr-FR" sz="1600" b="1" dirty="0">
                <a:latin typeface="Gulim" panose="020B0600000101010101" pitchFamily="34" charset="-127"/>
                <a:ea typeface="Gulim" panose="020B0600000101010101" pitchFamily="34" charset="-127"/>
              </a:rPr>
              <a:t>Web classique </a:t>
            </a:r>
            <a:r>
              <a:rPr lang="fr-FR" sz="1600" dirty="0">
                <a:latin typeface="Gulim" panose="020B0600000101010101" pitchFamily="34" charset="-127"/>
                <a:ea typeface="Gulim" panose="020B0600000101010101" pitchFamily="34" charset="-127"/>
              </a:rPr>
              <a:t>: pour la vente de produits contrefaits, interdits à la vente, volés ou non conformes</a:t>
            </a:r>
          </a:p>
          <a:p>
            <a:pPr marL="1200150" lvl="2" indent="-285750">
              <a:spcBef>
                <a:spcPts val="600"/>
              </a:spcBef>
              <a:buFont typeface="Wingdings" panose="05000000000000000000" pitchFamily="2" charset="2"/>
              <a:buChar char="§"/>
            </a:pPr>
            <a:r>
              <a:rPr lang="fr-FR" sz="1600" b="1" dirty="0">
                <a:latin typeface="Gulim" panose="020B0600000101010101" pitchFamily="34" charset="-127"/>
                <a:ea typeface="Gulim" panose="020B0600000101010101" pitchFamily="34" charset="-127"/>
              </a:rPr>
              <a:t>Réseaux sociaux et sites de petites annonces </a:t>
            </a:r>
            <a:r>
              <a:rPr lang="fr-FR" sz="1600" dirty="0">
                <a:latin typeface="Gulim" panose="020B0600000101010101" pitchFamily="34" charset="-127"/>
                <a:ea typeface="Gulim" panose="020B0600000101010101" pitchFamily="34" charset="-127"/>
              </a:rPr>
              <a:t>: pour les ventes qui permettent de </a:t>
            </a:r>
            <a:r>
              <a:rPr lang="fr-FR" sz="1600" dirty="0" err="1">
                <a:latin typeface="Gulim" panose="020B0600000101010101" pitchFamily="34" charset="-127"/>
                <a:ea typeface="Gulim" panose="020B0600000101010101" pitchFamily="34" charset="-127"/>
              </a:rPr>
              <a:t>décorréler</a:t>
            </a:r>
            <a:r>
              <a:rPr lang="fr-FR" sz="1600" dirty="0">
                <a:latin typeface="Gulim" panose="020B0600000101010101" pitchFamily="34" charset="-127"/>
                <a:ea typeface="Gulim" panose="020B0600000101010101" pitchFamily="34" charset="-127"/>
              </a:rPr>
              <a:t> le « contact » et la « transaction »</a:t>
            </a:r>
          </a:p>
          <a:p>
            <a:pPr lvl="2">
              <a:spcBef>
                <a:spcPts val="600"/>
              </a:spcBef>
            </a:pPr>
            <a:endParaRPr lang="fr-FR" sz="1600" b="1" dirty="0">
              <a:latin typeface="Gulim" panose="020B0600000101010101" pitchFamily="34" charset="-127"/>
              <a:ea typeface="Gulim" panose="020B0600000101010101" pitchFamily="34" charset="-127"/>
            </a:endParaRPr>
          </a:p>
          <a:p>
            <a:pPr marL="742950" lvl="1"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L’explosion du commerce en ligne, en plus de la multiplication des plateformes collaboratives, des réseaux sociaux et des applications mobiles, n’a fait qu’augmenter le commerce illicite, d’autant que :</a:t>
            </a:r>
          </a:p>
          <a:p>
            <a:pPr marL="1200150" lvl="2"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il facilite les prises de contact à travers le monde,</a:t>
            </a:r>
          </a:p>
          <a:p>
            <a:pPr marL="1200150" lvl="2"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offre de nouveaux outils, </a:t>
            </a:r>
          </a:p>
          <a:p>
            <a:pPr marL="742950" lvl="1" indent="-285750">
              <a:buFont typeface="Wingdings" panose="05000000000000000000" pitchFamily="2" charset="2"/>
              <a:buChar char="§"/>
            </a:pPr>
            <a:r>
              <a:rPr lang="fr-FR" sz="1600" dirty="0">
                <a:latin typeface="Gulim" panose="020B0600000101010101" pitchFamily="34" charset="-127"/>
                <a:ea typeface="Gulim" panose="020B0600000101010101" pitchFamily="34" charset="-127"/>
              </a:rPr>
              <a:t>alors qu’en parallèle, internet permet de rester, dans une certaine mesure, anonyme</a:t>
            </a:r>
          </a:p>
          <a:p>
            <a:endParaRPr lang="fr-FR" sz="1600" b="1" dirty="0">
              <a:latin typeface="Gulim" panose="020B0600000101010101" pitchFamily="34" charset="-127"/>
              <a:ea typeface="Gulim" panose="020B0600000101010101" pitchFamily="34" charset="-127"/>
            </a:endParaRPr>
          </a:p>
          <a:p>
            <a:pPr marL="285750" indent="-285750">
              <a:buFont typeface="Wingdings" panose="05000000000000000000" pitchFamily="2" charset="2"/>
              <a:buChar char="§"/>
            </a:pPr>
            <a:r>
              <a:rPr lang="fr-FR" sz="1600" b="1" dirty="0">
                <a:solidFill>
                  <a:srgbClr val="0070C0"/>
                </a:solidFill>
                <a:latin typeface="Gulim" panose="020B0600000101010101" pitchFamily="34" charset="-127"/>
                <a:ea typeface="Gulim" panose="020B0600000101010101" pitchFamily="34" charset="-127"/>
              </a:rPr>
              <a:t>Chiffres :</a:t>
            </a:r>
            <a:r>
              <a:rPr lang="fr-FR" sz="1600" b="1" dirty="0">
                <a:latin typeface="Gulim" panose="020B0600000101010101" pitchFamily="34" charset="-127"/>
                <a:ea typeface="Gulim" panose="020B0600000101010101" pitchFamily="34" charset="-127"/>
              </a:rPr>
              <a:t> </a:t>
            </a:r>
            <a:r>
              <a:rPr lang="fr-FR" sz="1600" dirty="0">
                <a:latin typeface="Gulim" panose="020B0600000101010101" pitchFamily="34" charset="-127"/>
                <a:ea typeface="Gulim" panose="020B0600000101010101" pitchFamily="34" charset="-127"/>
              </a:rPr>
              <a:t>63% des saisies relatives au commerce illicite ont trait à des ventes en ligne (source : OECD, 2017)</a:t>
            </a:r>
          </a:p>
        </p:txBody>
      </p:sp>
      <p:sp>
        <p:nvSpPr>
          <p:cNvPr id="8" name="Titre 7">
            <a:extLst>
              <a:ext uri="{FF2B5EF4-FFF2-40B4-BE49-F238E27FC236}">
                <a16:creationId xmlns:a16="http://schemas.microsoft.com/office/drawing/2014/main" id="{1599F9A1-B5E4-4203-9043-B395AA1804E8}"/>
              </a:ext>
            </a:extLst>
          </p:cNvPr>
          <p:cNvSpPr txBox="1">
            <a:spLocks noGrp="1"/>
          </p:cNvSpPr>
          <p:nvPr>
            <p:ph type="title"/>
          </p:nvPr>
        </p:nvSpPr>
        <p:spPr>
          <a:xfrm>
            <a:off x="838200" y="424656"/>
            <a:ext cx="10515600" cy="803275"/>
          </a:xfrm>
          <a:prstGeom prst="rect">
            <a:avLst/>
          </a:prstGeom>
        </p:spPr>
        <p:txBody>
          <a:bodyPr>
            <a:noAutofit/>
          </a:bodyPr>
          <a:lstStyle>
            <a:lvl1pPr algn="l" defTabSz="914400" rtl="0" eaLnBrk="1" latinLnBrk="0" hangingPunct="1">
              <a:lnSpc>
                <a:spcPct val="90000"/>
              </a:lnSpc>
              <a:spcBef>
                <a:spcPct val="0"/>
              </a:spcBef>
              <a:buNone/>
              <a:defRPr sz="3000" b="1" kern="1200">
                <a:solidFill>
                  <a:srgbClr val="666699"/>
                </a:solidFill>
                <a:latin typeface="Gulim" panose="020B0600000101010101" pitchFamily="34" charset="-127"/>
                <a:ea typeface="Gulim" panose="020B0600000101010101" pitchFamily="34" charset="-127"/>
                <a:cs typeface="+mj-cs"/>
              </a:defRPr>
            </a:lvl1pPr>
          </a:lstStyle>
          <a:p>
            <a:r>
              <a:rPr lang="fr-FR" sz="2400" dirty="0"/>
              <a:t>3. Essor du commerce en ligne illicite et limites du cadre légal existant </a:t>
            </a:r>
          </a:p>
        </p:txBody>
      </p:sp>
    </p:spTree>
    <p:extLst>
      <p:ext uri="{BB962C8B-B14F-4D97-AF65-F5344CB8AC3E}">
        <p14:creationId xmlns:p14="http://schemas.microsoft.com/office/powerpoint/2010/main" val="21067917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946</Words>
  <Application>Microsoft Office PowerPoint</Application>
  <PresentationFormat>Grand écran</PresentationFormat>
  <Paragraphs>145</Paragraphs>
  <Slides>10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Gulim</vt:lpstr>
      <vt:lpstr>Arial</vt:lpstr>
      <vt:lpstr>Calibri</vt:lpstr>
      <vt:lpstr>Calibri Light</vt:lpstr>
      <vt:lpstr>Wingdings</vt:lpstr>
      <vt:lpstr>Thème Office</vt:lpstr>
      <vt:lpstr>Présentation PowerPoint</vt:lpstr>
      <vt:lpstr>E-commerce et cadre juridique</vt:lpstr>
      <vt:lpstr>Présentation PowerPoint</vt:lpstr>
      <vt:lpstr>1. Nouvelles formes de commerce en ligne et nouveau cadre règlementaire </vt:lpstr>
      <vt:lpstr>1. Nouvelles formes de commerce en ligne et nouveau cadre règlementaire </vt:lpstr>
      <vt:lpstr>1. Nouvelles formes de commerce en ligne et nouveau cadre règlementaire </vt:lpstr>
      <vt:lpstr>2. Marketplaces et réseaux de distribution sélective (arrêt Coty de la CJUE)</vt:lpstr>
      <vt:lpstr>2. Marketplaces et réseaux de distribution sélective (arrêt Coty de la CJUE)</vt:lpstr>
      <vt:lpstr>3. Essor du commerce en ligne illicite et limites du cadre légal existant </vt:lpstr>
      <vt:lpstr>3. Essor du commerce en ligne illicite et limites du cadre légal existant </vt:lpstr>
    </vt:vector>
  </TitlesOfParts>
  <Company>A&amp;D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Membres AD</dc:creator>
  <cp:lastModifiedBy>lwa</cp:lastModifiedBy>
  <cp:revision>54</cp:revision>
  <cp:lastPrinted>2018-06-06T12:40:30Z</cp:lastPrinted>
  <dcterms:created xsi:type="dcterms:W3CDTF">2018-06-05T18:55:42Z</dcterms:created>
  <dcterms:modified xsi:type="dcterms:W3CDTF">2018-06-06T12:41:12Z</dcterms:modified>
</cp:coreProperties>
</file>